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53"/>
  </p:notesMasterIdLst>
  <p:sldIdLst>
    <p:sldId id="257" r:id="rId2"/>
    <p:sldId id="258" r:id="rId3"/>
    <p:sldId id="262" r:id="rId4"/>
    <p:sldId id="263" r:id="rId5"/>
    <p:sldId id="264" r:id="rId6"/>
    <p:sldId id="265" r:id="rId7"/>
    <p:sldId id="267" r:id="rId8"/>
    <p:sldId id="266" r:id="rId9"/>
    <p:sldId id="305" r:id="rId10"/>
    <p:sldId id="306" r:id="rId11"/>
    <p:sldId id="307" r:id="rId12"/>
    <p:sldId id="269" r:id="rId13"/>
    <p:sldId id="277" r:id="rId14"/>
    <p:sldId id="314" r:id="rId15"/>
    <p:sldId id="273" r:id="rId16"/>
    <p:sldId id="272" r:id="rId17"/>
    <p:sldId id="274" r:id="rId18"/>
    <p:sldId id="316" r:id="rId19"/>
    <p:sldId id="317" r:id="rId20"/>
    <p:sldId id="318" r:id="rId21"/>
    <p:sldId id="315" r:id="rId22"/>
    <p:sldId id="275" r:id="rId23"/>
    <p:sldId id="276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308" r:id="rId32"/>
    <p:sldId id="310" r:id="rId33"/>
    <p:sldId id="311" r:id="rId34"/>
    <p:sldId id="309" r:id="rId35"/>
    <p:sldId id="286" r:id="rId36"/>
    <p:sldId id="287" r:id="rId37"/>
    <p:sldId id="288" r:id="rId38"/>
    <p:sldId id="289" r:id="rId39"/>
    <p:sldId id="293" r:id="rId40"/>
    <p:sldId id="294" r:id="rId41"/>
    <p:sldId id="295" r:id="rId42"/>
    <p:sldId id="312" r:id="rId43"/>
    <p:sldId id="313" r:id="rId44"/>
    <p:sldId id="296" r:id="rId45"/>
    <p:sldId id="298" r:id="rId46"/>
    <p:sldId id="290" r:id="rId47"/>
    <p:sldId id="299" r:id="rId48"/>
    <p:sldId id="303" r:id="rId49"/>
    <p:sldId id="304" r:id="rId50"/>
    <p:sldId id="300" r:id="rId51"/>
    <p:sldId id="261" r:id="rId52"/>
  </p:sldIdLst>
  <p:sldSz cx="9144000" cy="6858000" type="screen4x3"/>
  <p:notesSz cx="6669088" cy="9928225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8390" autoAdjust="0"/>
  </p:normalViewPr>
  <p:slideViewPr>
    <p:cSldViewPr>
      <p:cViewPr varScale="1">
        <p:scale>
          <a:sx n="94" d="100"/>
          <a:sy n="94" d="100"/>
        </p:scale>
        <p:origin x="-2124" y="-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367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88925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778250" y="0"/>
            <a:ext cx="288925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2C30D6-7FC8-4675-9D7B-75F69B449A2C}" type="datetimeFigureOut">
              <a:rPr lang="ko-KR" altLang="en-US" smtClean="0"/>
              <a:t>2011-06-27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854075" y="744538"/>
            <a:ext cx="4960938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66750" y="4716463"/>
            <a:ext cx="5335588" cy="44672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9750"/>
            <a:ext cx="288925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778250" y="9429750"/>
            <a:ext cx="288925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2D9556-BBF2-4AFE-9C89-49C9D73A4A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38352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20750" y="233363"/>
            <a:ext cx="4962525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3777607" y="9430093"/>
            <a:ext cx="2889938" cy="496412"/>
          </a:xfrm>
          <a:prstGeom prst="rect">
            <a:avLst/>
          </a:prstGeom>
        </p:spPr>
        <p:txBody>
          <a:bodyPr/>
          <a:lstStyle/>
          <a:p>
            <a:fld id="{E1F218CC-981A-4E1A-BC31-F6D8E5B0BA02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2D9556-BBF2-4AFE-9C89-49C9D73A4A91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33977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2D9556-BBF2-4AFE-9C89-49C9D73A4A91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33977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2D9556-BBF2-4AFE-9C89-49C9D73A4A91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33977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2D9556-BBF2-4AFE-9C89-49C9D73A4A91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33977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2D9556-BBF2-4AFE-9C89-49C9D73A4A91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33977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2D9556-BBF2-4AFE-9C89-49C9D73A4A91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33977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2D9556-BBF2-4AFE-9C89-49C9D73A4A91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33977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2D9556-BBF2-4AFE-9C89-49C9D73A4A91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33977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2D9556-BBF2-4AFE-9C89-49C9D73A4A91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339772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2D9556-BBF2-4AFE-9C89-49C9D73A4A91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33977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고양이에 생선 맡기기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2D9556-BBF2-4AFE-9C89-49C9D73A4A91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651226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2D9556-BBF2-4AFE-9C89-49C9D73A4A91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339772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2D9556-BBF2-4AFE-9C89-49C9D73A4A91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339772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2D9556-BBF2-4AFE-9C89-49C9D73A4A91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339772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 smtClean="0"/>
              <a:t>Polisemy</a:t>
            </a:r>
            <a:r>
              <a:rPr lang="en-US" altLang="ko-KR" dirty="0" smtClean="0"/>
              <a:t>: </a:t>
            </a:r>
            <a:r>
              <a:rPr lang="ko-KR" altLang="en-US" dirty="0" smtClean="0"/>
              <a:t>배</a:t>
            </a:r>
            <a:endParaRPr lang="en-US" altLang="ko-KR" dirty="0" smtClean="0"/>
          </a:p>
          <a:p>
            <a:r>
              <a:rPr lang="en-US" altLang="ko-KR" dirty="0" smtClean="0"/>
              <a:t>Synonyms:</a:t>
            </a:r>
            <a:r>
              <a:rPr lang="en-US" altLang="ko-KR" baseline="0" dirty="0" smtClean="0"/>
              <a:t> </a:t>
            </a:r>
            <a:r>
              <a:rPr lang="en-US" altLang="ko-KR" dirty="0" smtClean="0"/>
              <a:t>Mac, apple</a:t>
            </a:r>
          </a:p>
          <a:p>
            <a:r>
              <a:rPr lang="en-US" altLang="ko-KR" dirty="0" smtClean="0"/>
              <a:t>Acronyms: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이니셜</a:t>
            </a:r>
            <a:endParaRPr lang="en-US" altLang="ko-KR" baseline="0" dirty="0" smtClean="0"/>
          </a:p>
          <a:p>
            <a:endParaRPr lang="en-US" altLang="ko-KR" baseline="0" dirty="0" smtClean="0"/>
          </a:p>
          <a:p>
            <a:r>
              <a:rPr lang="en-US" altLang="ko-KR" baseline="0" dirty="0" smtClean="0"/>
              <a:t>Tag Language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2D9556-BBF2-4AFE-9C89-49C9D73A4A91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339772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37C969-CD8F-4690-B14C-22777E8EDB27}" type="slidenum">
              <a:rPr lang="ko-KR" altLang="en-US" smtClean="0"/>
              <a:pPr/>
              <a:t>51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2D9556-BBF2-4AFE-9C89-49C9D73A4A91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33977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2D9556-BBF2-4AFE-9C89-49C9D73A4A91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33977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2D9556-BBF2-4AFE-9C89-49C9D73A4A91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33977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2D9556-BBF2-4AFE-9C89-49C9D73A4A91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33977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2D9556-BBF2-4AFE-9C89-49C9D73A4A91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33977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2D9556-BBF2-4AFE-9C89-49C9D73A4A91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33977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err="1" smtClean="0"/>
              <a:t>쓸사람이</a:t>
            </a:r>
            <a:r>
              <a:rPr lang="ko-KR" altLang="en-US" dirty="0" smtClean="0"/>
              <a:t> 직접 다니기 </a:t>
            </a:r>
            <a:r>
              <a:rPr lang="ko-KR" altLang="en-US" dirty="0" err="1" smtClean="0"/>
              <a:t>쉬운곳을</a:t>
            </a:r>
            <a:r>
              <a:rPr lang="ko-KR" altLang="en-US" dirty="0" smtClean="0"/>
              <a:t> 다니다가 길이 생기도록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2D9556-BBF2-4AFE-9C89-49C9D73A4A91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33977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857364"/>
            <a:ext cx="7772400" cy="1470025"/>
          </a:xfrm>
        </p:spPr>
        <p:txBody>
          <a:bodyPr anchor="b"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692939" y="3571876"/>
            <a:ext cx="7758122" cy="1752600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 dirty="0"/>
          </a:p>
        </p:txBody>
      </p:sp>
      <p:cxnSp>
        <p:nvCxnSpPr>
          <p:cNvPr id="7" name="직선 연결선 6"/>
          <p:cNvCxnSpPr/>
          <p:nvPr userDrawn="1"/>
        </p:nvCxnSpPr>
        <p:spPr>
          <a:xfrm>
            <a:off x="714348" y="3428206"/>
            <a:ext cx="7715304" cy="158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rgbClr val="A00000"/>
              </a:buClr>
              <a:defRPr>
                <a:solidFill>
                  <a:schemeClr val="tx2">
                    <a:lumMod val="50000"/>
                  </a:schemeClr>
                </a:solidFill>
              </a:defRPr>
            </a:lvl1pPr>
            <a:lvl2pPr marL="742950" indent="-285750">
              <a:buClr>
                <a:srgbClr val="A00000"/>
              </a:buClr>
              <a:buFont typeface="Arial" pitchFamily="34" charset="0"/>
              <a:buChar char="−"/>
              <a:defRPr>
                <a:solidFill>
                  <a:schemeClr val="tx2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2pPr>
            <a:lvl3pPr>
              <a:buClr>
                <a:srgbClr val="A00000"/>
              </a:buClr>
              <a:defRPr>
                <a:solidFill>
                  <a:schemeClr val="tx2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>
              <a:buClr>
                <a:srgbClr val="A00000"/>
              </a:buClr>
              <a:buFont typeface="Arial" pitchFamily="34" charset="0"/>
              <a:buChar char="−"/>
              <a:defRPr>
                <a:solidFill>
                  <a:schemeClr val="tx2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4pPr>
            <a:lvl5pPr>
              <a:buClr>
                <a:srgbClr val="A00000"/>
              </a:buClr>
              <a:defRPr>
                <a:solidFill>
                  <a:schemeClr val="tx2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pic>
        <p:nvPicPr>
          <p:cNvPr id="7" name="그림 6" descr="IDB-bluelogo.jpg"/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220616" y="6237312"/>
            <a:ext cx="887943" cy="599424"/>
          </a:xfrm>
          <a:prstGeom prst="rect">
            <a:avLst/>
          </a:prstGeom>
        </p:spPr>
      </p:pic>
      <p:cxnSp>
        <p:nvCxnSpPr>
          <p:cNvPr id="8" name="직선 연결선 7"/>
          <p:cNvCxnSpPr/>
          <p:nvPr userDrawn="1"/>
        </p:nvCxnSpPr>
        <p:spPr>
          <a:xfrm>
            <a:off x="0" y="928335"/>
            <a:ext cx="9144000" cy="0"/>
          </a:xfrm>
          <a:prstGeom prst="line">
            <a:avLst/>
          </a:prstGeom>
          <a:ln w="127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171448" y="142860"/>
            <a:ext cx="8801104" cy="7858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71448" y="1071546"/>
            <a:ext cx="8801104" cy="54292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4250529" y="6572272"/>
            <a:ext cx="642942" cy="2143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hdr="0" ftr="0" dt="0"/>
  <p:txStyles>
    <p:titleStyle>
      <a:lvl1pPr algn="l" defTabSz="914400" rtl="0" eaLnBrk="1" latinLnBrk="1" hangingPunct="1">
        <a:spcBef>
          <a:spcPct val="0"/>
        </a:spcBef>
        <a:buNone/>
        <a:defRPr sz="3600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Clr>
          <a:srgbClr val="C00000"/>
        </a:buClr>
        <a:buFont typeface="Wingdings" pitchFamily="2" charset="2"/>
        <a:buChar char="§"/>
        <a:defRPr sz="2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defTabSz="914400" rtl="0" eaLnBrk="1" latinLnBrk="1" hangingPunct="1">
        <a:spcBef>
          <a:spcPct val="20000"/>
        </a:spcBef>
        <a:buClr>
          <a:srgbClr val="C00000"/>
        </a:buClr>
        <a:buFont typeface="Corbel" pitchFamily="34" charset="0"/>
        <a:buChar char="–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defTabSz="914400" rtl="0" eaLnBrk="1" latinLnBrk="1" hangingPunct="1">
        <a:spcBef>
          <a:spcPct val="20000"/>
        </a:spcBef>
        <a:buClr>
          <a:srgbClr val="C00000"/>
        </a:buClr>
        <a:buFont typeface="Wingdings" pitchFamily="2" charset="2"/>
        <a:buChar char="§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defTabSz="914400" rtl="0" eaLnBrk="1" latinLnBrk="1" hangingPunct="1">
        <a:spcBef>
          <a:spcPct val="20000"/>
        </a:spcBef>
        <a:buClr>
          <a:srgbClr val="C00000"/>
        </a:buClr>
        <a:buFont typeface="Corbel" pitchFamily="34" charset="0"/>
        <a:buChar char="–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defTabSz="914400" rtl="0" eaLnBrk="1" latinLnBrk="1" hangingPunct="1">
        <a:spcBef>
          <a:spcPct val="20000"/>
        </a:spcBef>
        <a:buClr>
          <a:srgbClr val="C00000"/>
        </a:buClr>
        <a:buFont typeface="Wingdings" pitchFamily="2" charset="2"/>
        <a:buChar char="§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jpeg"/><Relationship Id="rId4" Type="http://schemas.openxmlformats.org/officeDocument/2006/relationships/image" Target="../media/image40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jpe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214554"/>
            <a:ext cx="7772400" cy="928694"/>
          </a:xfrm>
        </p:spPr>
        <p:txBody>
          <a:bodyPr>
            <a:noAutofit/>
          </a:bodyPr>
          <a:lstStyle/>
          <a:p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Folksonomies - Cooperative Classification and Communication Through Shared Metadata</a:t>
            </a:r>
            <a:endParaRPr lang="ko-KR" altLang="ko-K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692939" y="3571876"/>
            <a:ext cx="7758122" cy="3000396"/>
          </a:xfrm>
        </p:spPr>
        <p:txBody>
          <a:bodyPr>
            <a:normAutofit/>
          </a:bodyPr>
          <a:lstStyle/>
          <a:p>
            <a:pPr latinLnBrk="0"/>
            <a:r>
              <a:rPr lang="en-US" altLang="ko-KR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Adam </a:t>
            </a:r>
            <a:r>
              <a:rPr lang="en-US" altLang="ko-KR" sz="1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Mathes</a:t>
            </a:r>
            <a:endParaRPr lang="ko-KR" altLang="ko-KR" sz="1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atinLnBrk="0"/>
            <a:r>
              <a:rPr lang="en-US" altLang="ko-KR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University of Illinois Urbana-Champaign</a:t>
            </a:r>
            <a:endParaRPr lang="en-US" altLang="ko-KR" sz="18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atinLnBrk="0"/>
            <a:r>
              <a:rPr lang="en-US" altLang="ko-KR" sz="1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Computer Mediated Communication - LIS590CMC   DEC/2004</a:t>
            </a:r>
            <a:endParaRPr lang="ko-KR" altLang="ko-KR" sz="18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r"/>
            <a:endParaRPr lang="en-US" altLang="ko-KR" dirty="0" smtClean="0"/>
          </a:p>
          <a:p>
            <a:pPr algn="r"/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July 1, 2011</a:t>
            </a:r>
          </a:p>
          <a:p>
            <a:pPr algn="r"/>
            <a:r>
              <a:rPr lang="en-US" altLang="ko-K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Heegook</a:t>
            </a:r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Jun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2202008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Delicious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10</a:t>
            </a:fld>
            <a:endParaRPr lang="ko-KR" altLang="en-US" dirty="0"/>
          </a:p>
        </p:txBody>
      </p:sp>
      <p:pic>
        <p:nvPicPr>
          <p:cNvPr id="2050" name="Picture 2" descr="C:\Users\Administrator\Desktop\새 폴더 (2)\00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556792"/>
            <a:ext cx="8620125" cy="4124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6948264" y="2060848"/>
            <a:ext cx="1584176" cy="2880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2" name="Picture 4" descr="C:\Users\Administrator\Desktop\새 폴더 (2)\00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5336" y="3007115"/>
            <a:ext cx="4267200" cy="1266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Administrator\Desktop\새 폴더 (2)\004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1600" y="3025531"/>
            <a:ext cx="4276725" cy="1209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Administrator\Desktop\새 폴더 (2)\005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3608" y="3027521"/>
            <a:ext cx="4200525" cy="2695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Users\Administrator\Desktop\새 폴더 (2)\006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688" y="1566952"/>
            <a:ext cx="8629650" cy="465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323528" y="3212976"/>
            <a:ext cx="6624736" cy="68283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5076056" y="3552368"/>
            <a:ext cx="1872208" cy="34141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0839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2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1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Flickr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11</a:t>
            </a:fld>
            <a:endParaRPr lang="ko-KR" altLang="en-US" dirty="0"/>
          </a:p>
        </p:txBody>
      </p:sp>
      <p:pic>
        <p:nvPicPr>
          <p:cNvPr id="5122" name="Picture 2" descr="C:\Users\Administrator\Desktop\새 폴더\00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100277"/>
            <a:ext cx="7272808" cy="5570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3309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Outline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 smtClean="0"/>
              <a:t>The Creation of Metadata</a:t>
            </a:r>
          </a:p>
          <a:p>
            <a:r>
              <a:rPr lang="en-US" altLang="ko-KR" sz="2800" dirty="0" smtClean="0"/>
              <a:t>Tagging Content in Del.icio.us and Flickr</a:t>
            </a:r>
          </a:p>
          <a:p>
            <a:r>
              <a:rPr lang="en-US" altLang="ko-KR" sz="2800" dirty="0" smtClean="0">
                <a:solidFill>
                  <a:srgbClr val="A00000"/>
                </a:solidFill>
              </a:rPr>
              <a:t>From Tags to Folksonomy</a:t>
            </a:r>
          </a:p>
          <a:p>
            <a:r>
              <a:rPr lang="en-US" altLang="ko-KR" sz="2800" dirty="0" smtClean="0"/>
              <a:t>Why Folksonomies Work</a:t>
            </a:r>
          </a:p>
          <a:p>
            <a:r>
              <a:rPr lang="en-US" altLang="ko-KR" sz="2800" dirty="0" smtClean="0"/>
              <a:t>Area For Further Research</a:t>
            </a:r>
          </a:p>
          <a:p>
            <a:r>
              <a:rPr lang="en-US" altLang="ko-KR" sz="2800" dirty="0" smtClean="0"/>
              <a:t>Conclusion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71351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From Tags to Folksonomy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altLang="ko-KR" sz="2800" dirty="0" smtClean="0"/>
              <a:t>Folksonomy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ko-KR" sz="2800" dirty="0" smtClean="0"/>
              <a:t>Limitations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ko-KR" sz="2800" dirty="0" smtClean="0"/>
              <a:t>Ambiguity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ko-KR" sz="2800" dirty="0" smtClean="0"/>
              <a:t>Spaces, Multiple Words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ko-KR" sz="2800" dirty="0" smtClean="0"/>
              <a:t>Synonyms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ko-KR" sz="2800" dirty="0" smtClean="0"/>
              <a:t>Browsing vs. Finding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ko-KR" sz="2800" dirty="0" smtClean="0"/>
              <a:t>Desire Lines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13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26727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1/7 Folksonomy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“Folk” + “Taxonomy”</a:t>
            </a:r>
          </a:p>
          <a:p>
            <a:pPr lvl="1"/>
            <a:r>
              <a:rPr lang="en-US" altLang="ko-KR" dirty="0" smtClean="0"/>
              <a:t>“Folk”: done by </a:t>
            </a:r>
            <a:r>
              <a:rPr lang="en-US" altLang="ko-KR" dirty="0" smtClean="0">
                <a:solidFill>
                  <a:srgbClr val="0070C0"/>
                </a:solidFill>
              </a:rPr>
              <a:t>people</a:t>
            </a:r>
          </a:p>
          <a:p>
            <a:pPr lvl="1"/>
            <a:r>
              <a:rPr lang="en-US" altLang="ko-KR" dirty="0" smtClean="0"/>
              <a:t>“Taxonomy”: a </a:t>
            </a:r>
            <a:r>
              <a:rPr lang="en-US" altLang="ko-KR" dirty="0" smtClean="0">
                <a:solidFill>
                  <a:srgbClr val="0070C0"/>
                </a:solidFill>
              </a:rPr>
              <a:t>classification of items </a:t>
            </a:r>
            <a:r>
              <a:rPr lang="en-US" altLang="ko-KR" dirty="0" smtClean="0"/>
              <a:t>into groups based on similarities of structure or origin</a:t>
            </a:r>
          </a:p>
          <a:p>
            <a:pPr lvl="1"/>
            <a:r>
              <a:rPr lang="en-US" altLang="ko-KR" dirty="0" smtClean="0"/>
              <a:t>Thomas Vander </a:t>
            </a:r>
            <a:r>
              <a:rPr lang="en-US" altLang="ko-KR" dirty="0" err="1" smtClean="0"/>
              <a:t>wal</a:t>
            </a:r>
            <a:r>
              <a:rPr lang="en-US" altLang="ko-KR" dirty="0" smtClean="0"/>
              <a:t> in a discussion on mailing list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14</a:t>
            </a:fld>
            <a:endParaRPr lang="ko-KR" altLang="en-US" dirty="0"/>
          </a:p>
        </p:txBody>
      </p:sp>
      <p:pic>
        <p:nvPicPr>
          <p:cNvPr id="6146" name="Picture 2" descr="C:\Users\Administrator\Desktop\새 폴더\en_taxonomy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2524997"/>
            <a:ext cx="4032448" cy="4333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2518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1/7 Folksonomy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A way to organize and share contents</a:t>
            </a:r>
          </a:p>
          <a:p>
            <a:pPr lvl="1"/>
            <a:r>
              <a:rPr lang="en-US" altLang="ko-KR" dirty="0" smtClean="0">
                <a:solidFill>
                  <a:srgbClr val="0070C0"/>
                </a:solidFill>
              </a:rPr>
              <a:t>Tagging resources</a:t>
            </a:r>
          </a:p>
          <a:p>
            <a:pPr lvl="1"/>
            <a:r>
              <a:rPr lang="en-US" altLang="ko-KR" dirty="0" smtClean="0"/>
              <a:t>Synonyms: </a:t>
            </a:r>
            <a:r>
              <a:rPr lang="en-US" altLang="ko-KR" dirty="0" err="1" smtClean="0"/>
              <a:t>ethnoclassification</a:t>
            </a:r>
            <a:r>
              <a:rPr lang="en-US" altLang="ko-KR" dirty="0" smtClean="0"/>
              <a:t>, collaborative tagging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15</a:t>
            </a:fld>
            <a:endParaRPr lang="ko-KR" altLang="en-US" dirty="0"/>
          </a:p>
        </p:txBody>
      </p:sp>
      <p:pic>
        <p:nvPicPr>
          <p:cNvPr id="6148" name="Picture 4" descr="C:\Users\Administrator\Desktop\새 폴더\broad_folksonomy_by_vanderwalt_0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2541493"/>
            <a:ext cx="3384376" cy="4299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5158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1/7 Folksonomy: In Delicious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solidFill>
                  <a:srgbClr val="0070C0"/>
                </a:solidFill>
              </a:rPr>
              <a:t>Most popular tags: subject descriptor keywords</a:t>
            </a:r>
          </a:p>
          <a:p>
            <a:pPr lvl="1"/>
            <a:r>
              <a:rPr lang="en-US" altLang="ko-KR" dirty="0" smtClean="0"/>
              <a:t>Software, design, programming, music, politics, web..</a:t>
            </a:r>
          </a:p>
          <a:p>
            <a:pPr lvl="1"/>
            <a:endParaRPr lang="en-US" altLang="ko-KR" dirty="0" smtClean="0"/>
          </a:p>
          <a:p>
            <a:r>
              <a:rPr lang="en-US" altLang="ko-KR" dirty="0" smtClean="0"/>
              <a:t>Genre or form descriptors</a:t>
            </a:r>
          </a:p>
          <a:p>
            <a:pPr lvl="1"/>
            <a:r>
              <a:rPr lang="en-US" altLang="ko-KR" dirty="0" smtClean="0"/>
              <a:t>Comics, humor, fun, photography</a:t>
            </a:r>
          </a:p>
          <a:p>
            <a:endParaRPr lang="en-US" altLang="ko-KR" dirty="0"/>
          </a:p>
          <a:p>
            <a:r>
              <a:rPr lang="en-US" altLang="ko-KR" dirty="0" smtClean="0"/>
              <a:t>Something qualitatively different</a:t>
            </a:r>
          </a:p>
          <a:p>
            <a:pPr lvl="1"/>
            <a:r>
              <a:rPr lang="en-US" altLang="ko-KR" dirty="0" smtClean="0"/>
              <a:t>“</a:t>
            </a:r>
            <a:r>
              <a:rPr lang="en-US" altLang="ko-KR" dirty="0" err="1" smtClean="0"/>
              <a:t>toread</a:t>
            </a:r>
            <a:r>
              <a:rPr lang="en-US" altLang="ko-KR" dirty="0" smtClean="0"/>
              <a:t>”, “</a:t>
            </a:r>
            <a:r>
              <a:rPr lang="en-US" altLang="ko-KR" dirty="0" err="1" smtClean="0"/>
              <a:t>wishlist</a:t>
            </a:r>
            <a:r>
              <a:rPr lang="en-US" altLang="ko-KR" dirty="0" smtClean="0"/>
              <a:t>”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16</a:t>
            </a:fld>
            <a:endParaRPr lang="ko-KR" altLang="en-US" dirty="0"/>
          </a:p>
        </p:txBody>
      </p:sp>
      <p:pic>
        <p:nvPicPr>
          <p:cNvPr id="7170" name="Picture 2" descr="C:\Users\Administrator\Desktop\새 폴더\008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030"/>
          <a:stretch/>
        </p:blipFill>
        <p:spPr bwMode="auto">
          <a:xfrm>
            <a:off x="6387088" y="1844824"/>
            <a:ext cx="2736304" cy="4985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9738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1/7 Folksonomy: In Flickr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Most popular tags: </a:t>
            </a:r>
            <a:r>
              <a:rPr lang="en-US" altLang="ko-KR" dirty="0" smtClean="0">
                <a:solidFill>
                  <a:srgbClr val="0070C0"/>
                </a:solidFill>
              </a:rPr>
              <a:t>common subjects of photos</a:t>
            </a:r>
          </a:p>
          <a:p>
            <a:pPr lvl="1"/>
            <a:r>
              <a:rPr lang="en-US" altLang="ko-KR" dirty="0" smtClean="0"/>
              <a:t>cat, friends, dog, sky, sea, park, kids, ..</a:t>
            </a:r>
          </a:p>
          <a:p>
            <a:pPr lvl="1"/>
            <a:endParaRPr lang="en-US" altLang="ko-KR" dirty="0" smtClean="0"/>
          </a:p>
          <a:p>
            <a:r>
              <a:rPr lang="en-US" altLang="ko-KR" dirty="0" smtClean="0"/>
              <a:t>Over 20% of the tags</a:t>
            </a:r>
          </a:p>
          <a:p>
            <a:pPr lvl="1"/>
            <a:r>
              <a:rPr lang="en-US" altLang="ko-KR" dirty="0" smtClean="0"/>
              <a:t>proper place names: cities, countries</a:t>
            </a:r>
          </a:p>
          <a:p>
            <a:pPr lvl="1"/>
            <a:r>
              <a:rPr lang="en-US" altLang="ko-KR" dirty="0" smtClean="0"/>
              <a:t>colors: red, blue, pink, ..</a:t>
            </a:r>
          </a:p>
          <a:p>
            <a:pPr lvl="1"/>
            <a:r>
              <a:rPr lang="en-US" altLang="ko-KR" dirty="0" smtClean="0"/>
              <a:t>years: </a:t>
            </a:r>
            <a:r>
              <a:rPr lang="en-US" altLang="ko-KR" dirty="0"/>
              <a:t>2001, 2002, 2003, </a:t>
            </a:r>
            <a:r>
              <a:rPr lang="en-US" altLang="ko-KR" dirty="0" smtClean="0"/>
              <a:t>..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17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6022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1/7 Folksonomy: In Flickr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18</a:t>
            </a:fld>
            <a:endParaRPr lang="ko-KR" altLang="en-US" dirty="0"/>
          </a:p>
        </p:txBody>
      </p:sp>
      <p:pic>
        <p:nvPicPr>
          <p:cNvPr id="8194" name="Picture 2" descr="C:\Users\Administrator\Desktop\새 폴더\01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1336432"/>
            <a:ext cx="5838825" cy="523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088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1/7 Folksonomy: In Flickr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19</a:t>
            </a:fld>
            <a:endParaRPr lang="ko-KR" alt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034323" y="71397"/>
            <a:ext cx="4968552" cy="75072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62587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Outline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 smtClean="0">
                <a:solidFill>
                  <a:srgbClr val="A00000"/>
                </a:solidFill>
              </a:rPr>
              <a:t>The Creation of Metadata</a:t>
            </a:r>
          </a:p>
          <a:p>
            <a:r>
              <a:rPr lang="en-US" altLang="ko-KR" sz="2800" dirty="0" smtClean="0"/>
              <a:t>Tagging Content in Del.icio.us and Flickr</a:t>
            </a:r>
          </a:p>
          <a:p>
            <a:r>
              <a:rPr lang="en-US" altLang="ko-KR" sz="2800" dirty="0" smtClean="0"/>
              <a:t>From Tags to Folksonomy</a:t>
            </a:r>
          </a:p>
          <a:p>
            <a:r>
              <a:rPr lang="en-US" altLang="ko-KR" sz="2800" dirty="0" smtClean="0"/>
              <a:t>Why Folksonomies Work</a:t>
            </a:r>
          </a:p>
          <a:p>
            <a:r>
              <a:rPr lang="en-US" altLang="ko-KR" sz="2800" dirty="0" smtClean="0"/>
              <a:t>Area For Further Research</a:t>
            </a:r>
          </a:p>
          <a:p>
            <a:r>
              <a:rPr lang="en-US" altLang="ko-KR" sz="2800" dirty="0" smtClean="0"/>
              <a:t>Conclusion</a:t>
            </a:r>
            <a:endParaRPr lang="ko-KR" altLang="en-US" sz="2800" dirty="0"/>
          </a:p>
          <a:p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70405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1/7 Folksonomy: In Flickr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20</a:t>
            </a:fld>
            <a:endParaRPr lang="ko-KR" alt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994260" y="30077"/>
            <a:ext cx="5227489" cy="77048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18288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1/7 Folksonomy: In Flickr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Particular term about photographic domain</a:t>
            </a:r>
          </a:p>
          <a:p>
            <a:pPr lvl="1"/>
            <a:r>
              <a:rPr lang="en-US" altLang="ko-KR" dirty="0" err="1" smtClean="0"/>
              <a:t>Cameraphone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fotolog</a:t>
            </a:r>
            <a:r>
              <a:rPr lang="en-US" altLang="ko-KR" dirty="0" smtClean="0"/>
              <a:t>.. (reflect new technology)</a:t>
            </a:r>
          </a:p>
          <a:p>
            <a:pPr lvl="1"/>
            <a:endParaRPr lang="en-US" altLang="ko-KR" dirty="0" smtClean="0"/>
          </a:p>
          <a:p>
            <a:r>
              <a:rPr lang="en-US" altLang="ko-KR" dirty="0" smtClean="0"/>
              <a:t>Reflect compulsion to share &amp; individuality(ego)</a:t>
            </a:r>
          </a:p>
          <a:p>
            <a:pPr lvl="1"/>
            <a:r>
              <a:rPr lang="en-US" altLang="ko-KR" dirty="0"/>
              <a:t>“cute</a:t>
            </a:r>
            <a:r>
              <a:rPr lang="en-US" altLang="ko-KR" dirty="0" smtClean="0"/>
              <a:t>”, </a:t>
            </a:r>
            <a:r>
              <a:rPr lang="en-US" altLang="ko-KR" dirty="0"/>
              <a:t>“me</a:t>
            </a:r>
            <a:r>
              <a:rPr lang="en-US" altLang="ko-KR" dirty="0" smtClean="0"/>
              <a:t>”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21</a:t>
            </a:fld>
            <a:endParaRPr lang="ko-KR" alt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4001993" y="1715994"/>
            <a:ext cx="4127837" cy="61561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6023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1/7 Folksonomy </a:t>
            </a:r>
            <a:r>
              <a:rPr lang="en-US" altLang="ko-KR" dirty="0" err="1" smtClean="0"/>
              <a:t>vs</a:t>
            </a:r>
            <a:r>
              <a:rPr lang="en-US" altLang="ko-KR" dirty="0" smtClean="0"/>
              <a:t> Taxonomy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79960" y="908720"/>
            <a:ext cx="4400552" cy="4805726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en-US" altLang="ko-KR" sz="2000" dirty="0" smtClean="0"/>
              <a:t>Hierarchical</a:t>
            </a:r>
          </a:p>
          <a:p>
            <a:pPr lvl="1">
              <a:spcBef>
                <a:spcPts val="1200"/>
              </a:spcBef>
            </a:pPr>
            <a:r>
              <a:rPr lang="en-US" altLang="ko-KR" sz="1800" dirty="0" smtClean="0"/>
              <a:t>Parent/child &amp; sibling relationship</a:t>
            </a:r>
          </a:p>
          <a:p>
            <a:pPr>
              <a:spcBef>
                <a:spcPts val="1200"/>
              </a:spcBef>
            </a:pPr>
            <a:r>
              <a:rPr lang="en-US" altLang="ko-KR" sz="2000" dirty="0" smtClean="0"/>
              <a:t>Exclusive</a:t>
            </a:r>
          </a:p>
          <a:p>
            <a:pPr lvl="1">
              <a:spcBef>
                <a:spcPts val="1200"/>
              </a:spcBef>
            </a:pPr>
            <a:r>
              <a:rPr lang="en-US" altLang="ko-KR" sz="1800" dirty="0" smtClean="0"/>
              <a:t>The same item can’t be in two distinct categories</a:t>
            </a:r>
          </a:p>
          <a:p>
            <a:pPr>
              <a:spcBef>
                <a:spcPts val="1200"/>
              </a:spcBef>
            </a:pPr>
            <a:r>
              <a:rPr lang="en-US" altLang="ko-KR" sz="2000" dirty="0" smtClean="0"/>
              <a:t>Top-down</a:t>
            </a:r>
          </a:p>
          <a:p>
            <a:pPr lvl="1">
              <a:spcBef>
                <a:spcPts val="1200"/>
              </a:spcBef>
            </a:pPr>
            <a:r>
              <a:rPr lang="en-US" altLang="ko-KR" sz="1800" dirty="0" smtClean="0"/>
              <a:t>Established by an authority</a:t>
            </a:r>
          </a:p>
          <a:p>
            <a:pPr>
              <a:spcBef>
                <a:spcPts val="1200"/>
              </a:spcBef>
            </a:pPr>
            <a:r>
              <a:rPr lang="en-US" altLang="ko-KR" sz="2000" dirty="0" smtClean="0"/>
              <a:t>“Classification”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22</a:t>
            </a:fld>
            <a:endParaRPr lang="ko-KR" altLang="en-US" dirty="0"/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107504" y="908720"/>
            <a:ext cx="4680520" cy="43736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Clr>
                <a:srgbClr val="A00000"/>
              </a:buClr>
              <a:buFont typeface="Wingdings" pitchFamily="2" charset="2"/>
              <a:buChar char="§"/>
              <a:defRPr sz="2400" kern="1200">
                <a:solidFill>
                  <a:schemeClr val="tx2">
                    <a:lumMod val="50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Clr>
                <a:srgbClr val="A00000"/>
              </a:buClr>
              <a:buFont typeface="Arial" pitchFamily="34" charset="0"/>
              <a:buChar char="−"/>
              <a:defRPr sz="2000" kern="1200">
                <a:solidFill>
                  <a:schemeClr val="tx2">
                    <a:lumMod val="50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Clr>
                <a:srgbClr val="A00000"/>
              </a:buClr>
              <a:buFont typeface="Wingdings" pitchFamily="2" charset="2"/>
              <a:buChar char="§"/>
              <a:defRPr sz="1800" kern="1200">
                <a:solidFill>
                  <a:schemeClr val="tx2">
                    <a:lumMod val="50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Clr>
                <a:srgbClr val="A00000"/>
              </a:buClr>
              <a:buFont typeface="Arial" pitchFamily="34" charset="0"/>
              <a:buChar char="−"/>
              <a:defRPr sz="1600" kern="1200">
                <a:solidFill>
                  <a:schemeClr val="tx2">
                    <a:lumMod val="50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Clr>
                <a:srgbClr val="A00000"/>
              </a:buClr>
              <a:buFont typeface="Wingdings" pitchFamily="2" charset="2"/>
              <a:buChar char="§"/>
              <a:defRPr sz="1600" kern="1200">
                <a:solidFill>
                  <a:schemeClr val="tx2">
                    <a:lumMod val="50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200"/>
              </a:spcBef>
            </a:pPr>
            <a:r>
              <a:rPr lang="en-US" altLang="ko-KR" sz="2000" dirty="0" smtClean="0">
                <a:solidFill>
                  <a:srgbClr val="0070C0"/>
                </a:solidFill>
              </a:rPr>
              <a:t>Flat</a:t>
            </a:r>
          </a:p>
          <a:p>
            <a:pPr lvl="1">
              <a:spcBef>
                <a:spcPts val="1200"/>
              </a:spcBef>
            </a:pPr>
            <a:r>
              <a:rPr lang="en-US" altLang="ko-KR" sz="1800" dirty="0" smtClean="0"/>
              <a:t>No levels, order, explicit relationship</a:t>
            </a:r>
          </a:p>
          <a:p>
            <a:pPr>
              <a:spcBef>
                <a:spcPts val="1200"/>
              </a:spcBef>
            </a:pPr>
            <a:r>
              <a:rPr lang="en-US" altLang="ko-KR" sz="2000" dirty="0" smtClean="0">
                <a:solidFill>
                  <a:srgbClr val="0070C0"/>
                </a:solidFill>
              </a:rPr>
              <a:t>Not Exclusive</a:t>
            </a:r>
          </a:p>
          <a:p>
            <a:pPr lvl="1">
              <a:spcBef>
                <a:spcPts val="1200"/>
              </a:spcBef>
            </a:pPr>
            <a:r>
              <a:rPr lang="en-US" altLang="ko-KR" sz="1800" dirty="0" smtClean="0"/>
              <a:t>item can be associated to many tags</a:t>
            </a:r>
          </a:p>
          <a:p>
            <a:pPr>
              <a:spcBef>
                <a:spcPts val="1200"/>
              </a:spcBef>
            </a:pPr>
            <a:r>
              <a:rPr lang="en-US" altLang="ko-KR" sz="2000" dirty="0" smtClean="0">
                <a:solidFill>
                  <a:srgbClr val="0070C0"/>
                </a:solidFill>
              </a:rPr>
              <a:t>Bottom-up</a:t>
            </a:r>
          </a:p>
          <a:p>
            <a:pPr lvl="1">
              <a:spcBef>
                <a:spcPts val="1200"/>
              </a:spcBef>
            </a:pPr>
            <a:r>
              <a:rPr lang="en-US" altLang="ko-KR" sz="1800" dirty="0" smtClean="0"/>
              <a:t>Created by users</a:t>
            </a:r>
          </a:p>
          <a:p>
            <a:pPr>
              <a:spcBef>
                <a:spcPts val="1200"/>
              </a:spcBef>
            </a:pPr>
            <a:r>
              <a:rPr lang="en-US" altLang="ko-KR" sz="2000" dirty="0" smtClean="0">
                <a:solidFill>
                  <a:srgbClr val="0070C0"/>
                </a:solidFill>
              </a:rPr>
              <a:t>“Categorization”</a:t>
            </a:r>
          </a:p>
        </p:txBody>
      </p:sp>
      <p:pic>
        <p:nvPicPr>
          <p:cNvPr id="12290" name="Picture 2" descr="C:\Users\Administrator\Desktop\새 폴더\dc3b13d5-1132-4675-86d3-52566b8af9ef_taxonomy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4257141"/>
            <a:ext cx="2357486" cy="2587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C:\Users\Administrator\Desktop\새 폴더\broad_folksonomy_by_vanderwalt_0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4257141"/>
            <a:ext cx="2088232" cy="2592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0951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2/7 Limitations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Uncontrolled vocabulary lead to a number of limitations</a:t>
            </a:r>
          </a:p>
          <a:p>
            <a:pPr lvl="1"/>
            <a:r>
              <a:rPr lang="en-US" altLang="ko-KR" dirty="0" smtClean="0"/>
              <a:t>Ambiguity</a:t>
            </a:r>
          </a:p>
          <a:p>
            <a:pPr lvl="1"/>
            <a:r>
              <a:rPr lang="en-US" altLang="ko-KR" dirty="0" err="1" smtClean="0"/>
              <a:t>Polisemy</a:t>
            </a:r>
            <a:r>
              <a:rPr lang="en-US" altLang="ko-KR" dirty="0" smtClean="0"/>
              <a:t> (same tag used with different meaning)</a:t>
            </a:r>
          </a:p>
          <a:p>
            <a:pPr lvl="1"/>
            <a:r>
              <a:rPr lang="en-US" altLang="ko-KR" dirty="0" smtClean="0"/>
              <a:t>Synonyms (different tags with the same meaning)</a:t>
            </a:r>
          </a:p>
          <a:p>
            <a:pPr lvl="1"/>
            <a:r>
              <a:rPr lang="en-US" altLang="ko-KR" dirty="0" smtClean="0"/>
              <a:t>Plural &amp; Singular</a:t>
            </a:r>
          </a:p>
          <a:p>
            <a:pPr lvl="1"/>
            <a:r>
              <a:rPr lang="en-US" altLang="ko-KR" dirty="0" smtClean="0"/>
              <a:t>Acronyms(</a:t>
            </a:r>
            <a:r>
              <a:rPr lang="ko-KR" altLang="en-US" dirty="0" smtClean="0"/>
              <a:t>이니셜</a:t>
            </a:r>
            <a:r>
              <a:rPr lang="en-US" altLang="ko-KR" dirty="0" smtClean="0"/>
              <a:t>)</a:t>
            </a:r>
          </a:p>
          <a:p>
            <a:pPr lvl="1"/>
            <a:endParaRPr lang="en-US" altLang="ko-KR" dirty="0" smtClean="0"/>
          </a:p>
          <a:p>
            <a:r>
              <a:rPr lang="en-US" altLang="ko-KR" dirty="0" smtClean="0"/>
              <a:t>Formatting of terms</a:t>
            </a:r>
          </a:p>
          <a:p>
            <a:pPr lvl="1"/>
            <a:r>
              <a:rPr lang="en-US" altLang="ko-KR" dirty="0" smtClean="0"/>
              <a:t>Spaces, multiple words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23</a:t>
            </a:fld>
            <a:endParaRPr lang="ko-KR" altLang="en-US" dirty="0"/>
          </a:p>
        </p:txBody>
      </p:sp>
      <p:pic>
        <p:nvPicPr>
          <p:cNvPr id="5" name="Picture 5" descr="C:\Users\Administrator\Desktop\새 폴더\배지방~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00" y="4959661"/>
            <a:ext cx="1905001" cy="1512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C:\Users\Administrator\Desktop\새 폴더\배_1_~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4857702"/>
            <a:ext cx="1224136" cy="1614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C:\Users\Administrator\Desktop\새 폴더\012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4852333"/>
            <a:ext cx="1584176" cy="1612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4846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2/7 Limitations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en-US" altLang="ko-KR" dirty="0" smtClean="0"/>
              <a:t>Tag Language</a:t>
            </a:r>
          </a:p>
          <a:p>
            <a:pPr lvl="1">
              <a:spcBef>
                <a:spcPts val="1200"/>
              </a:spcBef>
            </a:pPr>
            <a:r>
              <a:rPr lang="en-US" altLang="ko-KR" dirty="0" smtClean="0"/>
              <a:t>Different languages for the same tag</a:t>
            </a:r>
          </a:p>
          <a:p>
            <a:pPr lvl="1">
              <a:spcBef>
                <a:spcPts val="1200"/>
              </a:spcBef>
            </a:pPr>
            <a:endParaRPr lang="en-US" altLang="ko-KR" sz="1000" dirty="0" smtClean="0"/>
          </a:p>
          <a:p>
            <a:pPr>
              <a:spcBef>
                <a:spcPts val="1200"/>
              </a:spcBef>
            </a:pPr>
            <a:r>
              <a:rPr lang="en-US" altLang="ko-KR" dirty="0" smtClean="0"/>
              <a:t>Shortsighted</a:t>
            </a:r>
          </a:p>
          <a:p>
            <a:pPr lvl="1">
              <a:spcBef>
                <a:spcPts val="1200"/>
              </a:spcBef>
            </a:pPr>
            <a:r>
              <a:rPr lang="en-US" altLang="ko-KR" dirty="0" smtClean="0"/>
              <a:t>Fail to capture the “big picture”</a:t>
            </a:r>
          </a:p>
          <a:p>
            <a:pPr lvl="1">
              <a:spcBef>
                <a:spcPts val="1200"/>
              </a:spcBef>
            </a:pPr>
            <a:endParaRPr lang="en-US" altLang="ko-KR" sz="1100" dirty="0" smtClean="0"/>
          </a:p>
          <a:p>
            <a:pPr>
              <a:spcBef>
                <a:spcPts val="1200"/>
              </a:spcBef>
            </a:pPr>
            <a:r>
              <a:rPr lang="en-US" altLang="ko-KR" dirty="0" smtClean="0"/>
              <a:t>Too little formal structure</a:t>
            </a:r>
          </a:p>
          <a:p>
            <a:pPr lvl="1">
              <a:spcBef>
                <a:spcPts val="1200"/>
              </a:spcBef>
            </a:pPr>
            <a:r>
              <a:rPr lang="en-US" altLang="ko-KR" dirty="0" smtClean="0"/>
              <a:t>No relationship between related tags</a:t>
            </a:r>
          </a:p>
          <a:p>
            <a:endParaRPr lang="en-US" altLang="ko-KR" sz="200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24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84731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3/7 Ambiguity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en-US" altLang="ko-KR" dirty="0" smtClean="0"/>
              <a:t>As an uncontrolled vocabulary</a:t>
            </a:r>
          </a:p>
          <a:p>
            <a:pPr lvl="1">
              <a:spcBef>
                <a:spcPts val="1200"/>
              </a:spcBef>
            </a:pPr>
            <a:r>
              <a:rPr lang="en-US" altLang="ko-KR" dirty="0" smtClean="0"/>
              <a:t>No explicit systematic guidelines</a:t>
            </a:r>
          </a:p>
          <a:p>
            <a:pPr lvl="1">
              <a:spcBef>
                <a:spcPts val="1200"/>
              </a:spcBef>
            </a:pPr>
            <a:r>
              <a:rPr lang="en-US" altLang="ko-KR" dirty="0" smtClean="0">
                <a:solidFill>
                  <a:srgbClr val="A00000"/>
                </a:solidFill>
              </a:rPr>
              <a:t>Different users apply terms in different ways</a:t>
            </a:r>
          </a:p>
          <a:p>
            <a:pPr lvl="1">
              <a:spcBef>
                <a:spcPts val="1200"/>
              </a:spcBef>
            </a:pPr>
            <a:endParaRPr lang="en-US" altLang="ko-KR" sz="600" dirty="0" smtClean="0">
              <a:solidFill>
                <a:srgbClr val="0070C0"/>
              </a:solidFill>
            </a:endParaRPr>
          </a:p>
          <a:p>
            <a:r>
              <a:rPr lang="en-US" altLang="ko-KR" dirty="0" smtClean="0"/>
              <a:t>Items tagged with “</a:t>
            </a:r>
            <a:r>
              <a:rPr lang="en-US" altLang="ko-KR" b="1" dirty="0" smtClean="0"/>
              <a:t>filtering</a:t>
            </a:r>
            <a:r>
              <a:rPr lang="en-US" altLang="ko-KR" dirty="0" smtClean="0"/>
              <a:t>” on Delicious</a:t>
            </a:r>
          </a:p>
          <a:p>
            <a:pPr lvl="1"/>
            <a:r>
              <a:rPr lang="en-US" altLang="ko-KR" dirty="0" smtClean="0"/>
              <a:t>Oh My God It burns – for drunks. Brita </a:t>
            </a:r>
            <a:r>
              <a:rPr lang="en-US" altLang="ko-KR" b="1" dirty="0" smtClean="0"/>
              <a:t>filter</a:t>
            </a:r>
            <a:r>
              <a:rPr lang="en-US" altLang="ko-KR" dirty="0" smtClean="0"/>
              <a:t> makes vodka..</a:t>
            </a:r>
          </a:p>
          <a:p>
            <a:pPr lvl="1"/>
            <a:r>
              <a:rPr lang="en-US" altLang="ko-KR" dirty="0" smtClean="0"/>
              <a:t>Introduction to </a:t>
            </a:r>
            <a:r>
              <a:rPr lang="en-US" altLang="ko-KR" dirty="0" err="1" smtClean="0"/>
              <a:t>bayesian</a:t>
            </a:r>
            <a:r>
              <a:rPr lang="en-US" altLang="ko-KR" dirty="0" smtClean="0"/>
              <a:t> </a:t>
            </a:r>
            <a:r>
              <a:rPr lang="en-US" altLang="ko-KR" b="1" dirty="0" smtClean="0"/>
              <a:t>filtering</a:t>
            </a:r>
          </a:p>
          <a:p>
            <a:pPr lvl="1"/>
            <a:endParaRPr lang="en-US" altLang="ko-KR" sz="600" dirty="0" smtClean="0"/>
          </a:p>
          <a:p>
            <a:r>
              <a:rPr lang="en-US" altLang="ko-KR" dirty="0" smtClean="0">
                <a:solidFill>
                  <a:srgbClr val="A00000"/>
                </a:solidFill>
              </a:rPr>
              <a:t>Acronyms</a:t>
            </a:r>
          </a:p>
          <a:p>
            <a:pPr lvl="1"/>
            <a:r>
              <a:rPr lang="en-US" altLang="ko-KR" dirty="0" smtClean="0"/>
              <a:t>“ANT”: Actor Network Theory</a:t>
            </a:r>
          </a:p>
          <a:p>
            <a:pPr lvl="1"/>
            <a:r>
              <a:rPr lang="en-US" altLang="ko-KR" dirty="0" smtClean="0"/>
              <a:t>“ANT”: Apache Ant (java programing project)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25</a:t>
            </a:fld>
            <a:endParaRPr lang="ko-KR" altLang="en-US" dirty="0"/>
          </a:p>
        </p:txBody>
      </p:sp>
      <p:pic>
        <p:nvPicPr>
          <p:cNvPr id="13314" name="Picture 2" descr="C:\Users\Administrator\Desktop\새 폴더\a0106278_49e9c846b6e5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2360" y="2636912"/>
            <a:ext cx="1310518" cy="1872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5" name="Picture 3" descr="C:\Users\Administrator\Desktop\새 폴더\345px-BayesianStatisticsFig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208" y="4509120"/>
            <a:ext cx="2632345" cy="2304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6329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4/7 Spaces, Multiple Words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en-US" altLang="ko-KR" dirty="0" smtClean="0"/>
              <a:t>Delicious &amp; Flickr designed to deal with </a:t>
            </a:r>
            <a:r>
              <a:rPr lang="en-US" altLang="ko-KR" dirty="0" smtClean="0">
                <a:solidFill>
                  <a:srgbClr val="0070C0"/>
                </a:solidFill>
              </a:rPr>
              <a:t>single words</a:t>
            </a:r>
          </a:p>
          <a:p>
            <a:pPr>
              <a:spcBef>
                <a:spcPts val="1200"/>
              </a:spcBef>
            </a:pPr>
            <a:endParaRPr lang="en-US" altLang="ko-KR" sz="900" dirty="0" smtClean="0"/>
          </a:p>
          <a:p>
            <a:pPr>
              <a:spcBef>
                <a:spcPts val="1200"/>
              </a:spcBef>
            </a:pPr>
            <a:r>
              <a:rPr lang="en-US" altLang="ko-KR" dirty="0" smtClean="0"/>
              <a:t>Single tag </a:t>
            </a:r>
            <a:r>
              <a:rPr lang="en-US" altLang="ko-KR" dirty="0" smtClean="0">
                <a:solidFill>
                  <a:srgbClr val="0070C0"/>
                </a:solidFill>
              </a:rPr>
              <a:t>without spaces</a:t>
            </a:r>
          </a:p>
          <a:p>
            <a:pPr lvl="1">
              <a:spcBef>
                <a:spcPts val="1200"/>
              </a:spcBef>
            </a:pPr>
            <a:r>
              <a:rPr lang="en-US" altLang="ko-KR" dirty="0" smtClean="0"/>
              <a:t>(not </a:t>
            </a:r>
            <a:r>
              <a:rPr lang="en-US" altLang="ko-KR" dirty="0" err="1" smtClean="0"/>
              <a:t>strickly</a:t>
            </a:r>
            <a:r>
              <a:rPr lang="en-US" altLang="ko-KR" dirty="0" smtClean="0"/>
              <a:t> on </a:t>
            </a:r>
            <a:r>
              <a:rPr lang="en-US" altLang="ko-KR" dirty="0" err="1" smtClean="0"/>
              <a:t>flickr</a:t>
            </a:r>
            <a:r>
              <a:rPr lang="en-US" altLang="ko-KR" dirty="0" smtClean="0"/>
              <a:t>)</a:t>
            </a:r>
          </a:p>
          <a:p>
            <a:pPr lvl="1">
              <a:spcBef>
                <a:spcPts val="1200"/>
              </a:spcBef>
            </a:pPr>
            <a:r>
              <a:rPr lang="en-US" altLang="ko-KR" dirty="0" smtClean="0"/>
              <a:t>Vertigo video stills </a:t>
            </a:r>
            <a:r>
              <a:rPr lang="en-US" altLang="ko-KR" dirty="0" err="1" smtClean="0"/>
              <a:t>bbc</a:t>
            </a:r>
            <a:r>
              <a:rPr lang="en-US" altLang="ko-KR" dirty="0" smtClean="0"/>
              <a:t> → “</a:t>
            </a:r>
            <a:r>
              <a:rPr lang="en-US" altLang="ko-KR" dirty="0" err="1" smtClean="0"/>
              <a:t>vertigovideostillsbbs</a:t>
            </a:r>
            <a:r>
              <a:rPr lang="en-US" altLang="ko-KR" dirty="0" smtClean="0"/>
              <a:t>”</a:t>
            </a:r>
            <a:endParaRPr lang="en-US" altLang="ko-KR" sz="3200" dirty="0" smtClean="0"/>
          </a:p>
          <a:p>
            <a:pPr>
              <a:spcBef>
                <a:spcPts val="1200"/>
              </a:spcBef>
            </a:pPr>
            <a:endParaRPr lang="en-US" altLang="ko-KR" sz="900" dirty="0" smtClean="0"/>
          </a:p>
          <a:p>
            <a:pPr>
              <a:spcBef>
                <a:spcPts val="1200"/>
              </a:spcBef>
            </a:pPr>
            <a:r>
              <a:rPr lang="en-US" altLang="ko-KR" dirty="0" smtClean="0"/>
              <a:t>Ignore letter case</a:t>
            </a:r>
          </a:p>
          <a:p>
            <a:pPr lvl="1">
              <a:spcBef>
                <a:spcPts val="1200"/>
              </a:spcBef>
            </a:pPr>
            <a:r>
              <a:rPr lang="en-US" altLang="ko-KR" dirty="0" smtClean="0"/>
              <a:t>It may collapse distinct ideas: a, s, 1, …</a:t>
            </a:r>
          </a:p>
          <a:p>
            <a:pPr>
              <a:spcBef>
                <a:spcPts val="1200"/>
              </a:spcBef>
            </a:pPr>
            <a:endParaRPr lang="en-US" altLang="ko-KR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26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13177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5/7 Synonyms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en-US" altLang="ko-KR" dirty="0" smtClean="0"/>
              <a:t>No </a:t>
            </a:r>
            <a:r>
              <a:rPr lang="en-US" altLang="ko-KR" dirty="0" smtClean="0">
                <a:solidFill>
                  <a:srgbClr val="0070C0"/>
                </a:solidFill>
              </a:rPr>
              <a:t>synonym</a:t>
            </a:r>
            <a:r>
              <a:rPr lang="en-US" altLang="ko-KR" dirty="0" smtClean="0"/>
              <a:t> control in the system</a:t>
            </a:r>
          </a:p>
          <a:p>
            <a:pPr lvl="1">
              <a:spcBef>
                <a:spcPts val="1200"/>
              </a:spcBef>
            </a:pPr>
            <a:r>
              <a:rPr lang="en-US" altLang="ko-KR" dirty="0" smtClean="0"/>
              <a:t>“mac”, “</a:t>
            </a:r>
            <a:r>
              <a:rPr lang="en-US" altLang="ko-KR" dirty="0" err="1" smtClean="0"/>
              <a:t>macintosh</a:t>
            </a:r>
            <a:r>
              <a:rPr lang="en-US" altLang="ko-KR" dirty="0" smtClean="0"/>
              <a:t>”, “apple”, ..</a:t>
            </a:r>
          </a:p>
          <a:p>
            <a:pPr lvl="1">
              <a:spcBef>
                <a:spcPts val="1200"/>
              </a:spcBef>
            </a:pPr>
            <a:endParaRPr lang="en-US" altLang="ko-KR" sz="900" dirty="0" smtClean="0"/>
          </a:p>
          <a:p>
            <a:pPr>
              <a:spcBef>
                <a:spcPts val="1200"/>
              </a:spcBef>
            </a:pPr>
            <a:r>
              <a:rPr lang="en-US" altLang="ko-KR" dirty="0" smtClean="0"/>
              <a:t>Plural and singular</a:t>
            </a:r>
          </a:p>
          <a:p>
            <a:pPr lvl="1">
              <a:spcBef>
                <a:spcPts val="1200"/>
              </a:spcBef>
            </a:pPr>
            <a:r>
              <a:rPr lang="en-US" altLang="ko-KR" dirty="0" smtClean="0"/>
              <a:t>Book/books, like/likes</a:t>
            </a:r>
          </a:p>
          <a:p>
            <a:pPr lvl="1">
              <a:spcBef>
                <a:spcPts val="1200"/>
              </a:spcBef>
            </a:pPr>
            <a:endParaRPr lang="en-US" altLang="ko-KR" sz="900" dirty="0" smtClean="0"/>
          </a:p>
          <a:p>
            <a:pPr>
              <a:spcBef>
                <a:spcPts val="1200"/>
              </a:spcBef>
            </a:pPr>
            <a:r>
              <a:rPr lang="en-US" altLang="ko-KR" dirty="0" smtClean="0"/>
              <a:t>Delicious provides “related tags” sidebar</a:t>
            </a:r>
          </a:p>
          <a:p>
            <a:pPr lvl="1">
              <a:spcBef>
                <a:spcPts val="1200"/>
              </a:spcBef>
            </a:pPr>
            <a:r>
              <a:rPr lang="en-US" altLang="ko-KR" dirty="0" smtClean="0"/>
              <a:t>Interlinks these categories automatically</a:t>
            </a:r>
          </a:p>
          <a:p>
            <a:pPr>
              <a:spcBef>
                <a:spcPts val="1200"/>
              </a:spcBef>
            </a:pPr>
            <a:endParaRPr lang="en-US" altLang="ko-KR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27</a:t>
            </a:fld>
            <a:endParaRPr lang="ko-KR" altLang="en-US" dirty="0"/>
          </a:p>
        </p:txBody>
      </p:sp>
      <p:pic>
        <p:nvPicPr>
          <p:cNvPr id="14338" name="Picture 2" descr="C:\Users\Administrator\Desktop\새 폴더\Apple-Logos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1124744"/>
            <a:ext cx="2688299" cy="2016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6404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6/7 Browsing vs. Finding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en-US" altLang="ko-KR" dirty="0" smtClean="0"/>
              <a:t>Finding</a:t>
            </a:r>
          </a:p>
          <a:p>
            <a:pPr lvl="1">
              <a:spcBef>
                <a:spcPts val="1200"/>
              </a:spcBef>
            </a:pPr>
            <a:r>
              <a:rPr lang="en-US" altLang="ko-KR" dirty="0" smtClean="0"/>
              <a:t>looking for </a:t>
            </a:r>
            <a:r>
              <a:rPr lang="en-US" altLang="ko-KR" dirty="0" smtClean="0">
                <a:solidFill>
                  <a:srgbClr val="A00000"/>
                </a:solidFill>
              </a:rPr>
              <a:t>answers</a:t>
            </a:r>
            <a:r>
              <a:rPr lang="en-US" altLang="ko-KR" dirty="0" smtClean="0"/>
              <a:t> to specifically formulated questions</a:t>
            </a:r>
          </a:p>
          <a:p>
            <a:pPr>
              <a:spcBef>
                <a:spcPts val="1200"/>
              </a:spcBef>
            </a:pPr>
            <a:r>
              <a:rPr lang="en-US" altLang="ko-KR" dirty="0" smtClean="0"/>
              <a:t>Browsing</a:t>
            </a:r>
          </a:p>
          <a:p>
            <a:pPr lvl="1">
              <a:spcBef>
                <a:spcPts val="1200"/>
              </a:spcBef>
            </a:pPr>
            <a:r>
              <a:rPr lang="en-US" altLang="ko-KR" dirty="0" smtClean="0">
                <a:solidFill>
                  <a:srgbClr val="0070C0"/>
                </a:solidFill>
              </a:rPr>
              <a:t>exploring a problem space</a:t>
            </a:r>
            <a:r>
              <a:rPr lang="en-US" altLang="ko-KR" dirty="0" smtClean="0"/>
              <a:t> to formulate questions</a:t>
            </a:r>
          </a:p>
          <a:p>
            <a:pPr>
              <a:spcBef>
                <a:spcPts val="1200"/>
              </a:spcBef>
            </a:pPr>
            <a:r>
              <a:rPr lang="en-US" altLang="ko-KR" dirty="0" smtClean="0"/>
              <a:t>Fosters serendipity</a:t>
            </a:r>
          </a:p>
          <a:p>
            <a:pPr lvl="1">
              <a:spcBef>
                <a:spcPts val="1200"/>
              </a:spcBef>
            </a:pPr>
            <a:r>
              <a:rPr lang="en-US" altLang="ko-KR" dirty="0" smtClean="0">
                <a:solidFill>
                  <a:srgbClr val="0070C0"/>
                </a:solidFill>
              </a:rPr>
              <a:t>Chance to explorer unexpected authors and sites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28</a:t>
            </a:fld>
            <a:endParaRPr lang="ko-KR" altLang="en-US" dirty="0"/>
          </a:p>
        </p:txBody>
      </p:sp>
      <p:pic>
        <p:nvPicPr>
          <p:cNvPr id="15362" name="Picture 2" descr="C:\Users\Administrator\Desktop\새 폴더\1-Finding-the-Answer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4853802"/>
            <a:ext cx="4065003" cy="1999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 descr="C:\Users\Administrator\Desktop\새 폴더\그림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4604441"/>
            <a:ext cx="2808312" cy="2248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8005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7/7 Desire Lines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en-US" altLang="ko-KR" dirty="0" smtClean="0"/>
              <a:t>“foot-worn paths that sometimes appear in a landscape over time” - </a:t>
            </a:r>
            <a:r>
              <a:rPr lang="en-US" altLang="ko-KR" dirty="0"/>
              <a:t>Peter </a:t>
            </a:r>
            <a:r>
              <a:rPr lang="en-US" altLang="ko-KR" dirty="0" err="1"/>
              <a:t>Merholz</a:t>
            </a:r>
            <a:r>
              <a:rPr lang="en-US" altLang="ko-KR" dirty="0"/>
              <a:t> (2004)</a:t>
            </a:r>
          </a:p>
          <a:p>
            <a:pPr>
              <a:spcBef>
                <a:spcPts val="1200"/>
              </a:spcBef>
            </a:pPr>
            <a:endParaRPr lang="en-US" altLang="ko-KR" sz="900" dirty="0" smtClean="0"/>
          </a:p>
          <a:p>
            <a:pPr>
              <a:spcBef>
                <a:spcPts val="1200"/>
              </a:spcBef>
            </a:pPr>
            <a:r>
              <a:rPr lang="en-US" altLang="ko-KR" dirty="0" smtClean="0"/>
              <a:t>“</a:t>
            </a:r>
            <a:r>
              <a:rPr lang="en-US" altLang="ko-KR" sz="1800" dirty="0" smtClean="0"/>
              <a:t>A smart landscape designer will </a:t>
            </a:r>
            <a:r>
              <a:rPr lang="en-US" altLang="ko-KR" dirty="0" smtClean="0">
                <a:solidFill>
                  <a:srgbClr val="0070C0"/>
                </a:solidFill>
              </a:rPr>
              <a:t>let wanderers create paths through use</a:t>
            </a:r>
            <a:r>
              <a:rPr lang="en-US" altLang="ko-KR" dirty="0" smtClean="0"/>
              <a:t>, </a:t>
            </a:r>
            <a:r>
              <a:rPr lang="en-US" altLang="ko-KR" sz="1800" dirty="0" smtClean="0"/>
              <a:t>and then pave the emerging walkways, ensuring optimal utility. </a:t>
            </a:r>
            <a:r>
              <a:rPr lang="en-US" altLang="ko-KR" sz="1800" dirty="0" err="1" smtClean="0"/>
              <a:t>Ethnoclassification</a:t>
            </a:r>
            <a:r>
              <a:rPr lang="en-US" altLang="ko-KR" sz="1800" dirty="0" smtClean="0"/>
              <a:t> systems can similarly emerge</a:t>
            </a:r>
            <a:r>
              <a:rPr lang="en-US" altLang="ko-KR" dirty="0" smtClean="0"/>
              <a:t>”</a:t>
            </a:r>
          </a:p>
          <a:p>
            <a:pPr>
              <a:spcBef>
                <a:spcPts val="1200"/>
              </a:spcBef>
            </a:pPr>
            <a:endParaRPr lang="en-US" altLang="ko-KR" sz="900" dirty="0" smtClean="0"/>
          </a:p>
          <a:p>
            <a:pPr>
              <a:spcBef>
                <a:spcPts val="1200"/>
              </a:spcBef>
            </a:pPr>
            <a:r>
              <a:rPr lang="en-US" altLang="ko-KR" dirty="0" smtClean="0">
                <a:solidFill>
                  <a:srgbClr val="0070C0"/>
                </a:solidFill>
              </a:rPr>
              <a:t>Folksonomy can be quite useful</a:t>
            </a:r>
          </a:p>
          <a:p>
            <a:pPr lvl="1">
              <a:spcBef>
                <a:spcPts val="1200"/>
              </a:spcBef>
            </a:pPr>
            <a:r>
              <a:rPr lang="en-US" altLang="ko-KR" dirty="0" smtClean="0"/>
              <a:t>in that it reveals the digital equivalent of “desire lines”</a:t>
            </a:r>
          </a:p>
          <a:p>
            <a:pPr>
              <a:spcBef>
                <a:spcPts val="1200"/>
              </a:spcBef>
            </a:pPr>
            <a:endParaRPr lang="en-US" altLang="ko-KR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29</a:t>
            </a:fld>
            <a:endParaRPr lang="ko-KR" altLang="en-US" dirty="0"/>
          </a:p>
        </p:txBody>
      </p:sp>
      <p:pic>
        <p:nvPicPr>
          <p:cNvPr id="16386" name="Picture 2" descr="C:\Users\Administrator\Desktop\새 폴더\Finding-your-fee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104" y="4914316"/>
            <a:ext cx="2736304" cy="1827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7" name="Picture 3" descr="C:\Users\Administrator\Desktop\새 폴더\untitled.bm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4889208"/>
            <a:ext cx="1889368" cy="1889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668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The Creation of Metadata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Metadata</a:t>
            </a:r>
          </a:p>
          <a:p>
            <a:pPr lvl="1"/>
            <a:r>
              <a:rPr lang="en-US" altLang="ko-KR" b="1" dirty="0" smtClean="0">
                <a:solidFill>
                  <a:srgbClr val="00B0F0"/>
                </a:solidFill>
              </a:rPr>
              <a:t>Data about data</a:t>
            </a:r>
          </a:p>
          <a:p>
            <a:pPr lvl="1"/>
            <a:r>
              <a:rPr lang="en-US" altLang="ko-KR" dirty="0" smtClean="0"/>
              <a:t>Highly structured: doc, book, article, photograph..</a:t>
            </a:r>
          </a:p>
          <a:p>
            <a:pPr lvl="1"/>
            <a:r>
              <a:rPr lang="en-US" altLang="ko-KR" dirty="0" smtClean="0"/>
              <a:t>Facilitate access of information</a:t>
            </a:r>
          </a:p>
          <a:p>
            <a:endParaRPr lang="en-US" altLang="ko-KR" dirty="0"/>
          </a:p>
          <a:p>
            <a:r>
              <a:rPr lang="en-US" altLang="ko-KR" dirty="0" smtClean="0"/>
              <a:t>Creation of Metadata: Professionals</a:t>
            </a:r>
          </a:p>
          <a:p>
            <a:r>
              <a:rPr lang="en-US" altLang="ko-KR" dirty="0" smtClean="0"/>
              <a:t>Creation of Metadata: Content Creators</a:t>
            </a:r>
          </a:p>
          <a:p>
            <a:r>
              <a:rPr lang="en-US" altLang="ko-KR" dirty="0" smtClean="0"/>
              <a:t>Creation of Metadata: Users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3</a:t>
            </a:fld>
            <a:endParaRPr lang="ko-KR" altLang="en-US" dirty="0"/>
          </a:p>
        </p:txBody>
      </p:sp>
      <p:pic>
        <p:nvPicPr>
          <p:cNvPr id="1026" name="Picture 2" descr="C:\Users\Administrator\Desktop\새 폴더\metadat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4972" y="4735907"/>
            <a:ext cx="3525812" cy="2122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6117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7/7 Desire Lines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en-US" altLang="ko-KR" dirty="0" err="1" smtClean="0"/>
              <a:t>Merholsz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prefered</a:t>
            </a:r>
            <a:r>
              <a:rPr lang="en-US" altLang="ko-KR" dirty="0" smtClean="0"/>
              <a:t> </a:t>
            </a:r>
            <a:r>
              <a:rPr lang="en-US" altLang="ko-KR" b="1" dirty="0" err="1" smtClean="0"/>
              <a:t>Ethnoclassification</a:t>
            </a:r>
            <a:endParaRPr lang="en-US" altLang="ko-KR" b="1" dirty="0" smtClean="0"/>
          </a:p>
          <a:p>
            <a:pPr>
              <a:spcBef>
                <a:spcPts val="1200"/>
              </a:spcBef>
            </a:pPr>
            <a:endParaRPr lang="en-US" altLang="ko-KR" sz="900" b="1" dirty="0" smtClean="0"/>
          </a:p>
          <a:p>
            <a:pPr>
              <a:spcBef>
                <a:spcPts val="1200"/>
              </a:spcBef>
            </a:pPr>
            <a:r>
              <a:rPr lang="en-US" altLang="ko-KR" dirty="0" smtClean="0">
                <a:solidFill>
                  <a:srgbClr val="A00000"/>
                </a:solidFill>
              </a:rPr>
              <a:t>Doesn’t use folksonomy</a:t>
            </a:r>
          </a:p>
          <a:p>
            <a:pPr>
              <a:spcBef>
                <a:spcPts val="1200"/>
              </a:spcBef>
            </a:pPr>
            <a:r>
              <a:rPr lang="en-US" altLang="ko-KR" dirty="0" smtClean="0"/>
              <a:t>Recommends</a:t>
            </a:r>
            <a:r>
              <a:rPr lang="ko-KR" altLang="en-US" dirty="0" smtClean="0"/>
              <a:t> </a:t>
            </a:r>
            <a:r>
              <a:rPr lang="en-US" altLang="ko-KR" dirty="0" smtClean="0"/>
              <a:t>it as </a:t>
            </a:r>
            <a:r>
              <a:rPr lang="en-US" altLang="ko-KR" dirty="0"/>
              <a:t>the </a:t>
            </a:r>
            <a:r>
              <a:rPr lang="en-US" altLang="ko-KR" dirty="0">
                <a:solidFill>
                  <a:srgbClr val="0070C0"/>
                </a:solidFill>
              </a:rPr>
              <a:t>start of professionally designed controlled </a:t>
            </a:r>
            <a:r>
              <a:rPr lang="en-US" altLang="ko-KR" dirty="0" smtClean="0">
                <a:solidFill>
                  <a:srgbClr val="0070C0"/>
                </a:solidFill>
              </a:rPr>
              <a:t>vocabularies</a:t>
            </a:r>
            <a:endParaRPr lang="en-US" altLang="ko-KR" sz="3200" dirty="0">
              <a:solidFill>
                <a:srgbClr val="0070C0"/>
              </a:solidFill>
            </a:endParaRPr>
          </a:p>
          <a:p>
            <a:pPr>
              <a:spcBef>
                <a:spcPts val="1200"/>
              </a:spcBef>
            </a:pPr>
            <a:r>
              <a:rPr lang="en-US" altLang="ko-KR" dirty="0" smtClean="0">
                <a:solidFill>
                  <a:srgbClr val="A00000"/>
                </a:solidFill>
              </a:rPr>
              <a:t>Inaccurate</a:t>
            </a:r>
          </a:p>
          <a:p>
            <a:pPr lvl="1">
              <a:spcBef>
                <a:spcPts val="1200"/>
              </a:spcBef>
            </a:pPr>
            <a:r>
              <a:rPr lang="en-US" altLang="ko-KR" dirty="0" smtClean="0"/>
              <a:t>Folksonomy is more like </a:t>
            </a:r>
            <a:r>
              <a:rPr lang="en-US" altLang="ko-KR" dirty="0" smtClean="0">
                <a:solidFill>
                  <a:srgbClr val="0070C0"/>
                </a:solidFill>
              </a:rPr>
              <a:t>categorization than classification</a:t>
            </a:r>
          </a:p>
          <a:p>
            <a:pPr>
              <a:spcBef>
                <a:spcPts val="1200"/>
              </a:spcBef>
            </a:pPr>
            <a:endParaRPr lang="en-US" altLang="ko-KR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30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44414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1/7 Folksonomy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“Folk” + “Taxonomy”</a:t>
            </a:r>
          </a:p>
          <a:p>
            <a:pPr lvl="1"/>
            <a:r>
              <a:rPr lang="en-US" altLang="ko-KR" dirty="0" smtClean="0"/>
              <a:t>“Folk”: done by people</a:t>
            </a:r>
          </a:p>
          <a:p>
            <a:pPr lvl="1"/>
            <a:r>
              <a:rPr lang="en-US" altLang="ko-KR" dirty="0" smtClean="0"/>
              <a:t>“Taxonomy”: a classification of items into groups based on similarities of structure or origin</a:t>
            </a:r>
          </a:p>
          <a:p>
            <a:pPr lvl="1"/>
            <a:r>
              <a:rPr lang="en-US" altLang="ko-KR" dirty="0" smtClean="0"/>
              <a:t>Thomas Vander </a:t>
            </a:r>
            <a:r>
              <a:rPr lang="en-US" altLang="ko-KR" dirty="0" err="1" smtClean="0"/>
              <a:t>wal</a:t>
            </a:r>
            <a:r>
              <a:rPr lang="en-US" altLang="ko-KR" dirty="0" smtClean="0"/>
              <a:t> in a discussion on mailing list</a:t>
            </a:r>
          </a:p>
          <a:p>
            <a:endParaRPr lang="en-US" altLang="ko-KR" dirty="0"/>
          </a:p>
          <a:p>
            <a:r>
              <a:rPr lang="en-US" altLang="ko-KR" dirty="0" smtClean="0"/>
              <a:t>A way to organize and share contents</a:t>
            </a:r>
          </a:p>
          <a:p>
            <a:pPr lvl="1"/>
            <a:r>
              <a:rPr lang="en-US" altLang="ko-KR" dirty="0" smtClean="0"/>
              <a:t>Tagging resources</a:t>
            </a:r>
          </a:p>
          <a:p>
            <a:pPr lvl="1"/>
            <a:r>
              <a:rPr lang="en-US" altLang="ko-KR" dirty="0" smtClean="0"/>
              <a:t>Synonyms: </a:t>
            </a:r>
            <a:r>
              <a:rPr lang="en-US" altLang="ko-KR" b="1" dirty="0" err="1" smtClean="0">
                <a:solidFill>
                  <a:srgbClr val="A00000"/>
                </a:solidFill>
              </a:rPr>
              <a:t>ethnoclassification</a:t>
            </a:r>
            <a:r>
              <a:rPr lang="en-US" altLang="ko-KR" dirty="0" smtClean="0"/>
              <a:t>, collaborative tagging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31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06377728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7/7 Desire Lines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en-US" altLang="ko-KR" dirty="0" err="1" smtClean="0"/>
              <a:t>Merholsz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prefered</a:t>
            </a:r>
            <a:r>
              <a:rPr lang="en-US" altLang="ko-KR" dirty="0" smtClean="0"/>
              <a:t> </a:t>
            </a:r>
            <a:r>
              <a:rPr lang="en-US" altLang="ko-KR" b="1" dirty="0" err="1" smtClean="0"/>
              <a:t>Ethnoclassification</a:t>
            </a:r>
            <a:endParaRPr lang="en-US" altLang="ko-KR" b="1" dirty="0" smtClean="0"/>
          </a:p>
          <a:p>
            <a:pPr>
              <a:spcBef>
                <a:spcPts val="1200"/>
              </a:spcBef>
            </a:pPr>
            <a:endParaRPr lang="en-US" altLang="ko-KR" sz="900" b="1" dirty="0" smtClean="0"/>
          </a:p>
          <a:p>
            <a:pPr>
              <a:spcBef>
                <a:spcPts val="1200"/>
              </a:spcBef>
            </a:pPr>
            <a:r>
              <a:rPr lang="en-US" altLang="ko-KR" dirty="0" smtClean="0">
                <a:solidFill>
                  <a:srgbClr val="A00000"/>
                </a:solidFill>
              </a:rPr>
              <a:t>Doesn’t use folksonomy</a:t>
            </a:r>
          </a:p>
          <a:p>
            <a:pPr>
              <a:spcBef>
                <a:spcPts val="1200"/>
              </a:spcBef>
            </a:pPr>
            <a:r>
              <a:rPr lang="en-US" altLang="ko-KR" dirty="0" smtClean="0"/>
              <a:t>Recommends</a:t>
            </a:r>
            <a:r>
              <a:rPr lang="ko-KR" altLang="en-US" dirty="0" smtClean="0"/>
              <a:t> </a:t>
            </a:r>
            <a:r>
              <a:rPr lang="en-US" altLang="ko-KR" dirty="0" smtClean="0"/>
              <a:t>it as </a:t>
            </a:r>
            <a:r>
              <a:rPr lang="en-US" altLang="ko-KR" dirty="0"/>
              <a:t>the </a:t>
            </a:r>
            <a:r>
              <a:rPr lang="en-US" altLang="ko-KR" dirty="0">
                <a:solidFill>
                  <a:srgbClr val="0070C0"/>
                </a:solidFill>
              </a:rPr>
              <a:t>start of professionally designed controlled </a:t>
            </a:r>
            <a:r>
              <a:rPr lang="en-US" altLang="ko-KR" dirty="0" smtClean="0">
                <a:solidFill>
                  <a:srgbClr val="0070C0"/>
                </a:solidFill>
              </a:rPr>
              <a:t>vocabularies</a:t>
            </a:r>
            <a:endParaRPr lang="en-US" altLang="ko-KR" sz="3200" dirty="0">
              <a:solidFill>
                <a:srgbClr val="0070C0"/>
              </a:solidFill>
            </a:endParaRPr>
          </a:p>
          <a:p>
            <a:pPr>
              <a:spcBef>
                <a:spcPts val="1200"/>
              </a:spcBef>
            </a:pPr>
            <a:r>
              <a:rPr lang="en-US" altLang="ko-KR" dirty="0">
                <a:solidFill>
                  <a:srgbClr val="A00000"/>
                </a:solidFill>
              </a:rPr>
              <a:t>Inaccurate</a:t>
            </a:r>
          </a:p>
          <a:p>
            <a:pPr lvl="1">
              <a:spcBef>
                <a:spcPts val="1200"/>
              </a:spcBef>
            </a:pPr>
            <a:r>
              <a:rPr lang="en-US" altLang="ko-KR" dirty="0"/>
              <a:t>Folksonomy is more like </a:t>
            </a:r>
            <a:r>
              <a:rPr lang="en-US" altLang="ko-KR" dirty="0">
                <a:solidFill>
                  <a:srgbClr val="0070C0"/>
                </a:solidFill>
              </a:rPr>
              <a:t>categorization than classification</a:t>
            </a:r>
          </a:p>
          <a:p>
            <a:pPr>
              <a:spcBef>
                <a:spcPts val="1200"/>
              </a:spcBef>
            </a:pPr>
            <a:endParaRPr lang="en-US" altLang="ko-KR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32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34726935"/>
      </p:ext>
    </p:extLst>
  </p:cSld>
  <p:clrMapOvr>
    <a:masterClrMapping/>
  </p:clrMapOvr>
  <p:transition spd="med">
    <p:wip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1/7 Folksonomy </a:t>
            </a:r>
            <a:r>
              <a:rPr lang="en-US" altLang="ko-KR" dirty="0" err="1" smtClean="0"/>
              <a:t>vs</a:t>
            </a:r>
            <a:r>
              <a:rPr lang="en-US" altLang="ko-KR" dirty="0" smtClean="0"/>
              <a:t> Taxonomy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0" y="1340768"/>
            <a:ext cx="4400552" cy="4805726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en-US" altLang="ko-KR" dirty="0" smtClean="0"/>
              <a:t>Hierarchical</a:t>
            </a:r>
          </a:p>
          <a:p>
            <a:pPr lvl="1">
              <a:spcBef>
                <a:spcPts val="1200"/>
              </a:spcBef>
            </a:pPr>
            <a:r>
              <a:rPr lang="en-US" altLang="ko-KR" dirty="0" smtClean="0"/>
              <a:t>Parent/child &amp; sibling relationship</a:t>
            </a:r>
          </a:p>
          <a:p>
            <a:pPr>
              <a:spcBef>
                <a:spcPts val="1200"/>
              </a:spcBef>
            </a:pPr>
            <a:r>
              <a:rPr lang="en-US" altLang="ko-KR" dirty="0" smtClean="0"/>
              <a:t>Exclusive</a:t>
            </a:r>
          </a:p>
          <a:p>
            <a:pPr lvl="1">
              <a:spcBef>
                <a:spcPts val="1200"/>
              </a:spcBef>
            </a:pPr>
            <a:r>
              <a:rPr lang="en-US" altLang="ko-KR" dirty="0" smtClean="0"/>
              <a:t>The same item can’t be in two distinct categories</a:t>
            </a:r>
          </a:p>
          <a:p>
            <a:pPr>
              <a:spcBef>
                <a:spcPts val="1200"/>
              </a:spcBef>
            </a:pPr>
            <a:r>
              <a:rPr lang="en-US" altLang="ko-KR" dirty="0" smtClean="0"/>
              <a:t>Top-down</a:t>
            </a:r>
          </a:p>
          <a:p>
            <a:pPr lvl="1">
              <a:spcBef>
                <a:spcPts val="1200"/>
              </a:spcBef>
            </a:pPr>
            <a:r>
              <a:rPr lang="en-US" altLang="ko-KR" dirty="0" smtClean="0"/>
              <a:t>Established by an authority</a:t>
            </a:r>
          </a:p>
          <a:p>
            <a:pPr>
              <a:spcBef>
                <a:spcPts val="1200"/>
              </a:spcBef>
            </a:pPr>
            <a:r>
              <a:rPr lang="en-US" altLang="ko-KR" dirty="0" smtClean="0"/>
              <a:t>“Classification”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33</a:t>
            </a:fld>
            <a:endParaRPr lang="ko-KR" altLang="en-US" dirty="0"/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179512" y="1340768"/>
            <a:ext cx="4256536" cy="43736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Clr>
                <a:srgbClr val="A00000"/>
              </a:buClr>
              <a:buFont typeface="Wingdings" pitchFamily="2" charset="2"/>
              <a:buChar char="§"/>
              <a:defRPr sz="2400" kern="1200">
                <a:solidFill>
                  <a:schemeClr val="tx2">
                    <a:lumMod val="50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Clr>
                <a:srgbClr val="A00000"/>
              </a:buClr>
              <a:buFont typeface="Arial" pitchFamily="34" charset="0"/>
              <a:buChar char="−"/>
              <a:defRPr sz="2000" kern="1200">
                <a:solidFill>
                  <a:schemeClr val="tx2">
                    <a:lumMod val="50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Clr>
                <a:srgbClr val="A00000"/>
              </a:buClr>
              <a:buFont typeface="Wingdings" pitchFamily="2" charset="2"/>
              <a:buChar char="§"/>
              <a:defRPr sz="1800" kern="1200">
                <a:solidFill>
                  <a:schemeClr val="tx2">
                    <a:lumMod val="50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Clr>
                <a:srgbClr val="A00000"/>
              </a:buClr>
              <a:buFont typeface="Arial" pitchFamily="34" charset="0"/>
              <a:buChar char="−"/>
              <a:defRPr sz="1600" kern="1200">
                <a:solidFill>
                  <a:schemeClr val="tx2">
                    <a:lumMod val="50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Clr>
                <a:srgbClr val="A00000"/>
              </a:buClr>
              <a:buFont typeface="Wingdings" pitchFamily="2" charset="2"/>
              <a:buChar char="§"/>
              <a:defRPr sz="1600" kern="1200">
                <a:solidFill>
                  <a:schemeClr val="tx2">
                    <a:lumMod val="50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200"/>
              </a:spcBef>
            </a:pPr>
            <a:r>
              <a:rPr lang="en-US" altLang="ko-KR" dirty="0" smtClean="0">
                <a:solidFill>
                  <a:srgbClr val="0070C0"/>
                </a:solidFill>
              </a:rPr>
              <a:t>Flat</a:t>
            </a:r>
          </a:p>
          <a:p>
            <a:pPr lvl="1">
              <a:spcBef>
                <a:spcPts val="1200"/>
              </a:spcBef>
            </a:pPr>
            <a:r>
              <a:rPr lang="en-US" altLang="ko-KR" dirty="0" smtClean="0"/>
              <a:t>No levels, order, explicit relationship</a:t>
            </a:r>
          </a:p>
          <a:p>
            <a:pPr>
              <a:spcBef>
                <a:spcPts val="1200"/>
              </a:spcBef>
            </a:pPr>
            <a:r>
              <a:rPr lang="en-US" altLang="ko-KR" dirty="0" smtClean="0">
                <a:solidFill>
                  <a:srgbClr val="0070C0"/>
                </a:solidFill>
              </a:rPr>
              <a:t>Not Exclusive</a:t>
            </a:r>
          </a:p>
          <a:p>
            <a:pPr lvl="1">
              <a:spcBef>
                <a:spcPts val="1200"/>
              </a:spcBef>
            </a:pPr>
            <a:r>
              <a:rPr lang="en-US" altLang="ko-KR" dirty="0" smtClean="0"/>
              <a:t>An item can be associated to many tags</a:t>
            </a:r>
          </a:p>
          <a:p>
            <a:pPr>
              <a:spcBef>
                <a:spcPts val="1200"/>
              </a:spcBef>
            </a:pPr>
            <a:r>
              <a:rPr lang="en-US" altLang="ko-KR" dirty="0" smtClean="0">
                <a:solidFill>
                  <a:srgbClr val="0070C0"/>
                </a:solidFill>
              </a:rPr>
              <a:t>Bottom-up</a:t>
            </a:r>
          </a:p>
          <a:p>
            <a:pPr lvl="1">
              <a:spcBef>
                <a:spcPts val="1200"/>
              </a:spcBef>
            </a:pPr>
            <a:r>
              <a:rPr lang="en-US" altLang="ko-KR" dirty="0" smtClean="0"/>
              <a:t>Created by users</a:t>
            </a:r>
          </a:p>
          <a:p>
            <a:pPr>
              <a:spcBef>
                <a:spcPts val="1200"/>
              </a:spcBef>
            </a:pPr>
            <a:r>
              <a:rPr lang="en-US" altLang="ko-KR" dirty="0" smtClean="0">
                <a:solidFill>
                  <a:srgbClr val="0070C0"/>
                </a:solidFill>
              </a:rPr>
              <a:t>“Categorization”</a:t>
            </a:r>
          </a:p>
        </p:txBody>
      </p:sp>
    </p:spTree>
    <p:extLst>
      <p:ext uri="{BB962C8B-B14F-4D97-AF65-F5344CB8AC3E}">
        <p14:creationId xmlns:p14="http://schemas.microsoft.com/office/powerpoint/2010/main" val="2357434213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7/7 Desire Lines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en-US" altLang="ko-KR" dirty="0" smtClean="0"/>
              <a:t>But, in Delicious, his article tagged with</a:t>
            </a:r>
          </a:p>
          <a:p>
            <a:pPr lvl="1">
              <a:spcBef>
                <a:spcPts val="1200"/>
              </a:spcBef>
            </a:pPr>
            <a:r>
              <a:rPr lang="en-US" altLang="ko-KR" dirty="0" smtClean="0"/>
              <a:t>“</a:t>
            </a:r>
            <a:r>
              <a:rPr lang="en-US" altLang="ko-KR" dirty="0" err="1" smtClean="0"/>
              <a:t>ethnoclassification</a:t>
            </a:r>
            <a:r>
              <a:rPr lang="en-US" altLang="ko-KR" dirty="0" smtClean="0"/>
              <a:t>”, “folksonomy”, “tagging”, “taxonomy”..</a:t>
            </a:r>
          </a:p>
          <a:p>
            <a:pPr lvl="1">
              <a:spcBef>
                <a:spcPts val="1200"/>
              </a:spcBef>
            </a:pPr>
            <a:endParaRPr lang="en-US" altLang="ko-KR" dirty="0" smtClean="0"/>
          </a:p>
          <a:p>
            <a:pPr>
              <a:spcBef>
                <a:spcPts val="1200"/>
              </a:spcBef>
            </a:pPr>
            <a:r>
              <a:rPr lang="en-US" altLang="ko-KR" dirty="0" smtClean="0"/>
              <a:t>The tags reflect</a:t>
            </a:r>
          </a:p>
          <a:p>
            <a:pPr lvl="1">
              <a:spcBef>
                <a:spcPts val="1200"/>
              </a:spcBef>
            </a:pPr>
            <a:r>
              <a:rPr lang="en-US" altLang="ko-KR" dirty="0" smtClean="0">
                <a:solidFill>
                  <a:srgbClr val="A00000"/>
                </a:solidFill>
              </a:rPr>
              <a:t>not the author’s </a:t>
            </a:r>
            <a:r>
              <a:rPr lang="en-US" altLang="ko-KR" dirty="0" smtClean="0"/>
              <a:t>or any particular system’s vocabulary,</a:t>
            </a:r>
          </a:p>
          <a:p>
            <a:pPr lvl="1">
              <a:spcBef>
                <a:spcPts val="1200"/>
              </a:spcBef>
            </a:pPr>
            <a:r>
              <a:rPr lang="en-US" altLang="ko-KR" dirty="0" smtClean="0"/>
              <a:t>but the </a:t>
            </a:r>
            <a:r>
              <a:rPr lang="en-US" altLang="ko-KR" dirty="0" smtClean="0">
                <a:solidFill>
                  <a:srgbClr val="0070C0"/>
                </a:solidFill>
              </a:rPr>
              <a:t>users choose to describe the article with</a:t>
            </a:r>
          </a:p>
          <a:p>
            <a:pPr>
              <a:spcBef>
                <a:spcPts val="1200"/>
              </a:spcBef>
            </a:pPr>
            <a:endParaRPr lang="en-US" altLang="ko-KR" dirty="0" smtClean="0"/>
          </a:p>
          <a:p>
            <a:pPr>
              <a:spcBef>
                <a:spcPts val="1200"/>
              </a:spcBef>
            </a:pPr>
            <a:endParaRPr lang="en-US" altLang="ko-KR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34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6181142"/>
      </p:ext>
    </p:extLst>
  </p:cSld>
  <p:clrMapOvr>
    <a:masterClrMapping/>
  </p:clrMapOvr>
  <p:transition spd="med">
    <p:wipe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Outline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The Creation of Metadata</a:t>
            </a:r>
          </a:p>
          <a:p>
            <a:r>
              <a:rPr lang="en-US" altLang="ko-KR" dirty="0" smtClean="0"/>
              <a:t>Tagging Content in Del.icio.us and Flickr</a:t>
            </a:r>
          </a:p>
          <a:p>
            <a:r>
              <a:rPr lang="en-US" altLang="ko-KR" dirty="0" smtClean="0"/>
              <a:t>From Tags to Folksonomy</a:t>
            </a:r>
          </a:p>
          <a:p>
            <a:r>
              <a:rPr lang="en-US" altLang="ko-KR" dirty="0" smtClean="0">
                <a:solidFill>
                  <a:srgbClr val="A00000"/>
                </a:solidFill>
              </a:rPr>
              <a:t>Why Folksonomies Work</a:t>
            </a:r>
          </a:p>
          <a:p>
            <a:r>
              <a:rPr lang="en-US" altLang="ko-KR" dirty="0" smtClean="0"/>
              <a:t>Area For Further Research</a:t>
            </a:r>
          </a:p>
          <a:p>
            <a:r>
              <a:rPr lang="en-US" altLang="ko-KR" dirty="0" smtClean="0"/>
              <a:t>Conclusion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35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02404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Why Folksonomies</a:t>
            </a:r>
            <a:r>
              <a:rPr lang="ko-KR" altLang="en-US" dirty="0" smtClean="0"/>
              <a:t> </a:t>
            </a:r>
            <a:r>
              <a:rPr lang="en-US" altLang="ko-KR" dirty="0" smtClean="0"/>
              <a:t>Work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en-US" altLang="ko-KR" dirty="0"/>
              <a:t>Hard to define </a:t>
            </a:r>
            <a:r>
              <a:rPr lang="en-US" altLang="ko-KR" dirty="0" smtClean="0"/>
              <a:t>whether folksonomies are a </a:t>
            </a:r>
            <a:r>
              <a:rPr lang="en-US" altLang="ko-KR" dirty="0" smtClean="0">
                <a:solidFill>
                  <a:srgbClr val="0070C0"/>
                </a:solidFill>
              </a:rPr>
              <a:t>success or failure</a:t>
            </a:r>
          </a:p>
          <a:p>
            <a:pPr>
              <a:spcBef>
                <a:spcPts val="1200"/>
              </a:spcBef>
            </a:pPr>
            <a:r>
              <a:rPr lang="en-US" altLang="ko-KR" dirty="0" smtClean="0"/>
              <a:t>It seem to be </a:t>
            </a:r>
            <a:r>
              <a:rPr lang="en-US" altLang="ko-KR" dirty="0" smtClean="0">
                <a:solidFill>
                  <a:srgbClr val="A00000"/>
                </a:solidFill>
              </a:rPr>
              <a:t>effective</a:t>
            </a:r>
            <a:r>
              <a:rPr lang="en-US" altLang="ko-KR" dirty="0" smtClean="0"/>
              <a:t> as organizing information</a:t>
            </a:r>
          </a:p>
          <a:p>
            <a:pPr>
              <a:spcBef>
                <a:spcPts val="1200"/>
              </a:spcBef>
            </a:pPr>
            <a:r>
              <a:rPr lang="en-US" altLang="ko-KR" dirty="0" smtClean="0"/>
              <a:t>And Important: </a:t>
            </a:r>
            <a:r>
              <a:rPr lang="en-US" altLang="ko-KR" dirty="0" smtClean="0">
                <a:solidFill>
                  <a:srgbClr val="0070C0"/>
                </a:solidFill>
              </a:rPr>
              <a:t>large group of people are using it</a:t>
            </a:r>
          </a:p>
          <a:p>
            <a:pPr>
              <a:spcBef>
                <a:spcPts val="1200"/>
              </a:spcBef>
            </a:pPr>
            <a:endParaRPr lang="en-US" altLang="ko-KR" dirty="0"/>
          </a:p>
          <a:p>
            <a:pPr marL="514350" indent="-514350">
              <a:spcBef>
                <a:spcPts val="1200"/>
              </a:spcBef>
              <a:buFont typeface="+mj-lt"/>
              <a:buAutoNum type="arabicPeriod"/>
            </a:pPr>
            <a:r>
              <a:rPr lang="en-US" altLang="ko-KR" dirty="0" smtClean="0"/>
              <a:t>Barriers to Entry, Cognitive Costs</a:t>
            </a:r>
          </a:p>
          <a:p>
            <a:pPr marL="514350" indent="-514350">
              <a:spcBef>
                <a:spcPts val="1200"/>
              </a:spcBef>
              <a:buFont typeface="+mj-lt"/>
              <a:buAutoNum type="arabicPeriod"/>
            </a:pPr>
            <a:r>
              <a:rPr lang="en-US" altLang="ko-KR" dirty="0" smtClean="0"/>
              <a:t>Feedback and Asymmetric Communication</a:t>
            </a:r>
          </a:p>
          <a:p>
            <a:pPr marL="514350" indent="-514350">
              <a:spcBef>
                <a:spcPts val="1200"/>
              </a:spcBef>
              <a:buFont typeface="+mj-lt"/>
              <a:buAutoNum type="arabicPeriod"/>
            </a:pPr>
            <a:r>
              <a:rPr lang="en-US" altLang="ko-KR" dirty="0" smtClean="0"/>
              <a:t>Individual and Community Aspects</a:t>
            </a:r>
          </a:p>
          <a:p>
            <a:pPr marL="514350" indent="-514350">
              <a:spcBef>
                <a:spcPts val="1200"/>
              </a:spcBef>
              <a:buFont typeface="+mj-lt"/>
              <a:buAutoNum type="arabicPeriod"/>
            </a:pPr>
            <a:r>
              <a:rPr lang="en-US" altLang="ko-KR" dirty="0" smtClean="0"/>
              <a:t>Unanticipated Uses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36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52236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1/4 Barriers to Entry, Cognitive Costs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spcBef>
                <a:spcPts val="1200"/>
              </a:spcBef>
            </a:pPr>
            <a:r>
              <a:rPr lang="en-US" altLang="ko-KR" dirty="0" smtClean="0"/>
              <a:t>It is far easier: </a:t>
            </a:r>
            <a:r>
              <a:rPr lang="en-US" altLang="ko-KR" dirty="0" smtClean="0">
                <a:solidFill>
                  <a:srgbClr val="0070C0"/>
                </a:solidFill>
              </a:rPr>
              <a:t>time, effort and cognitive costs</a:t>
            </a:r>
            <a:endParaRPr lang="en-US" altLang="ko-KR" dirty="0" smtClean="0"/>
          </a:p>
          <a:p>
            <a:pPr lvl="1">
              <a:spcBef>
                <a:spcPts val="1200"/>
              </a:spcBef>
            </a:pPr>
            <a:r>
              <a:rPr lang="en-US" altLang="ko-KR" dirty="0">
                <a:solidFill>
                  <a:srgbClr val="A00000"/>
                </a:solidFill>
              </a:rPr>
              <a:t>Cheap and easy way to </a:t>
            </a:r>
            <a:r>
              <a:rPr lang="en-US" altLang="ko-KR" dirty="0" smtClean="0">
                <a:solidFill>
                  <a:srgbClr val="A00000"/>
                </a:solidFill>
              </a:rPr>
              <a:t>classify</a:t>
            </a:r>
          </a:p>
          <a:p>
            <a:pPr lvl="1">
              <a:spcBef>
                <a:spcPts val="1200"/>
              </a:spcBef>
            </a:pPr>
            <a:endParaRPr lang="en-US" altLang="ko-KR" sz="1400" dirty="0">
              <a:solidFill>
                <a:srgbClr val="A00000"/>
              </a:solidFill>
            </a:endParaRPr>
          </a:p>
          <a:p>
            <a:pPr>
              <a:spcBef>
                <a:spcPts val="1200"/>
              </a:spcBef>
            </a:pPr>
            <a:r>
              <a:rPr lang="en-US" altLang="ko-KR" dirty="0" smtClean="0"/>
              <a:t>Stewart Butterfield, one of the creators of Flickr</a:t>
            </a:r>
          </a:p>
          <a:p>
            <a:pPr lvl="1">
              <a:spcBef>
                <a:spcPts val="1200"/>
              </a:spcBef>
            </a:pPr>
            <a:r>
              <a:rPr lang="en-US" altLang="ko-KR" dirty="0" smtClean="0">
                <a:solidFill>
                  <a:srgbClr val="A00000"/>
                </a:solidFill>
              </a:rPr>
              <a:t>Free typing loose associations </a:t>
            </a:r>
            <a:r>
              <a:rPr lang="en-US" altLang="ko-KR" dirty="0" smtClean="0"/>
              <a:t>is just a </a:t>
            </a:r>
            <a:r>
              <a:rPr lang="en-US" altLang="ko-KR" dirty="0" smtClean="0">
                <a:solidFill>
                  <a:srgbClr val="A00000"/>
                </a:solidFill>
              </a:rPr>
              <a:t>lot easier </a:t>
            </a:r>
            <a:r>
              <a:rPr lang="en-US" altLang="ko-KR" dirty="0" smtClean="0"/>
              <a:t>than making a decision about the degree of match to a pre-defined category.</a:t>
            </a:r>
          </a:p>
          <a:p>
            <a:pPr lvl="1">
              <a:spcBef>
                <a:spcPts val="1200"/>
              </a:spcBef>
            </a:pP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</a:rPr>
              <a:t>It’s like 90% of the value of a proper taxonomy but 10 times simpler</a:t>
            </a:r>
            <a:endParaRPr lang="en-US" altLang="ko-KR" sz="2400" dirty="0">
              <a:solidFill>
                <a:srgbClr val="A00000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37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24693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2/4 Feedback and Asymmetric Communication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en-US" altLang="ko-KR" dirty="0" smtClean="0"/>
              <a:t>Assignment of tags in a </a:t>
            </a:r>
            <a:r>
              <a:rPr lang="en-US" altLang="ko-KR" dirty="0" smtClean="0">
                <a:solidFill>
                  <a:srgbClr val="A00000"/>
                </a:solidFill>
              </a:rPr>
              <a:t>tight feedback loop</a:t>
            </a:r>
          </a:p>
          <a:p>
            <a:pPr lvl="1">
              <a:spcBef>
                <a:spcPts val="1200"/>
              </a:spcBef>
            </a:pPr>
            <a:r>
              <a:rPr lang="en-US" altLang="ko-KR" dirty="0" smtClean="0"/>
              <a:t>It leads </a:t>
            </a:r>
            <a:r>
              <a:rPr lang="en-US" altLang="ko-KR" dirty="0"/>
              <a:t>to </a:t>
            </a:r>
            <a:r>
              <a:rPr lang="en-US" altLang="ko-KR" b="1" dirty="0"/>
              <a:t>asymmetric communication</a:t>
            </a:r>
            <a:endParaRPr lang="en-US" altLang="ko-KR" b="1" dirty="0" smtClean="0">
              <a:solidFill>
                <a:srgbClr val="A00000"/>
              </a:solidFill>
            </a:endParaRPr>
          </a:p>
          <a:p>
            <a:pPr>
              <a:spcBef>
                <a:spcPts val="1200"/>
              </a:spcBef>
            </a:pPr>
            <a:endParaRPr lang="en-US" altLang="ko-KR" sz="1800" dirty="0" smtClean="0">
              <a:solidFill>
                <a:srgbClr val="0070C0"/>
              </a:solidFill>
            </a:endParaRPr>
          </a:p>
          <a:p>
            <a:pPr>
              <a:spcBef>
                <a:spcPts val="1200"/>
              </a:spcBef>
            </a:pPr>
            <a:r>
              <a:rPr lang="en-US" altLang="ko-KR" dirty="0"/>
              <a:t>Immediate </a:t>
            </a:r>
            <a:r>
              <a:rPr lang="en-US" altLang="ko-KR" dirty="0" smtClean="0"/>
              <a:t>Feedback</a:t>
            </a:r>
          </a:p>
          <a:p>
            <a:pPr lvl="1">
              <a:spcBef>
                <a:spcPts val="1200"/>
              </a:spcBef>
            </a:pPr>
            <a:r>
              <a:rPr lang="en-US" altLang="ko-KR" dirty="0" smtClean="0"/>
              <a:t>You can </a:t>
            </a:r>
            <a:r>
              <a:rPr lang="en-US" altLang="ko-KR" dirty="0" smtClean="0">
                <a:solidFill>
                  <a:srgbClr val="0070C0"/>
                </a:solidFill>
              </a:rPr>
              <a:t>adapt to the group norm</a:t>
            </a:r>
          </a:p>
          <a:p>
            <a:pPr lvl="1">
              <a:spcBef>
                <a:spcPts val="1200"/>
              </a:spcBef>
            </a:pPr>
            <a:r>
              <a:rPr lang="en-US" altLang="ko-KR" dirty="0" smtClean="0">
                <a:solidFill>
                  <a:srgbClr val="0070C0"/>
                </a:solidFill>
              </a:rPr>
              <a:t>keep your tag </a:t>
            </a:r>
            <a:r>
              <a:rPr lang="en-US" altLang="ko-KR" dirty="0" smtClean="0"/>
              <a:t>in a bid to influence the group norm</a:t>
            </a:r>
          </a:p>
          <a:p>
            <a:pPr lvl="1">
              <a:spcBef>
                <a:spcPts val="1200"/>
              </a:spcBef>
            </a:pPr>
            <a:r>
              <a:rPr lang="en-US" altLang="ko-KR" dirty="0" smtClean="0"/>
              <a:t>(or both)</a:t>
            </a:r>
          </a:p>
          <a:p>
            <a:pPr lvl="1">
              <a:spcBef>
                <a:spcPts val="1200"/>
              </a:spcBef>
            </a:pPr>
            <a:endParaRPr lang="en-US" altLang="ko-KR" sz="1800" dirty="0" smtClean="0"/>
          </a:p>
          <a:p>
            <a:pPr>
              <a:spcBef>
                <a:spcPts val="1200"/>
              </a:spcBef>
            </a:pPr>
            <a:r>
              <a:rPr lang="en-US" altLang="ko-KR" dirty="0" smtClean="0"/>
              <a:t>Users </a:t>
            </a:r>
            <a:r>
              <a:rPr lang="en-US" altLang="ko-KR" dirty="0"/>
              <a:t>are </a:t>
            </a:r>
            <a:r>
              <a:rPr lang="en-US" altLang="ko-KR" dirty="0">
                <a:solidFill>
                  <a:srgbClr val="0070C0"/>
                </a:solidFill>
              </a:rPr>
              <a:t>negotiating</a:t>
            </a:r>
            <a:r>
              <a:rPr lang="en-US" altLang="ko-KR" dirty="0"/>
              <a:t> the meaning of the terms in the folksonomy</a:t>
            </a:r>
          </a:p>
          <a:p>
            <a:pPr lvl="1">
              <a:spcBef>
                <a:spcPts val="1200"/>
              </a:spcBef>
            </a:pPr>
            <a:endParaRPr lang="en-US" altLang="ko-KR" sz="24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38</a:t>
            </a:fld>
            <a:endParaRPr lang="ko-KR" altLang="en-US" dirty="0"/>
          </a:p>
        </p:txBody>
      </p:sp>
      <p:pic>
        <p:nvPicPr>
          <p:cNvPr id="17410" name="Picture 2" descr="C:\Users\Administrator\Desktop\새 폴더\feedback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7688" y="2420888"/>
            <a:ext cx="2155633" cy="1944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3737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5" name="Picture 3" descr="C:\Users\Administrator\Desktop\새 폴더\community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28059"/>
          <a:stretch/>
        </p:blipFill>
        <p:spPr bwMode="auto">
          <a:xfrm>
            <a:off x="6516216" y="4797152"/>
            <a:ext cx="1919956" cy="2003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3/4 Individual and Community Aspects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en-US" altLang="ko-KR" dirty="0" smtClean="0">
                <a:solidFill>
                  <a:srgbClr val="0070C0"/>
                </a:solidFill>
              </a:rPr>
              <a:t>Individual Purpose</a:t>
            </a:r>
          </a:p>
          <a:p>
            <a:pPr lvl="1">
              <a:spcBef>
                <a:spcPts val="1200"/>
              </a:spcBef>
            </a:pPr>
            <a:r>
              <a:rPr lang="en-US" altLang="ko-KR" dirty="0" smtClean="0"/>
              <a:t>Tag materials to find these items later</a:t>
            </a:r>
          </a:p>
          <a:p>
            <a:pPr lvl="1">
              <a:spcBef>
                <a:spcPts val="1200"/>
              </a:spcBef>
            </a:pPr>
            <a:r>
              <a:rPr lang="en-US" altLang="ko-KR" dirty="0" smtClean="0"/>
              <a:t>“me” tag on Flickr</a:t>
            </a:r>
          </a:p>
          <a:p>
            <a:pPr lvl="1">
              <a:spcBef>
                <a:spcPts val="1200"/>
              </a:spcBef>
            </a:pPr>
            <a:r>
              <a:rPr lang="en-US" altLang="ko-KR" dirty="0" smtClean="0"/>
              <a:t>“</a:t>
            </a:r>
            <a:r>
              <a:rPr lang="en-US" altLang="ko-KR" dirty="0" err="1" smtClean="0"/>
              <a:t>toread</a:t>
            </a:r>
            <a:r>
              <a:rPr lang="en-US" altLang="ko-KR" dirty="0" smtClean="0"/>
              <a:t>” tag on Delicious</a:t>
            </a:r>
          </a:p>
          <a:p>
            <a:pPr lvl="1">
              <a:spcBef>
                <a:spcPts val="1200"/>
              </a:spcBef>
            </a:pPr>
            <a:endParaRPr lang="en-US" altLang="ko-KR" sz="1400" dirty="0" smtClean="0"/>
          </a:p>
          <a:p>
            <a:pPr>
              <a:spcBef>
                <a:spcPts val="1200"/>
              </a:spcBef>
            </a:pPr>
            <a:r>
              <a:rPr lang="en-US" altLang="ko-KR" dirty="0" smtClean="0">
                <a:solidFill>
                  <a:srgbClr val="0070C0"/>
                </a:solidFill>
              </a:rPr>
              <a:t>Community Aspects</a:t>
            </a:r>
          </a:p>
          <a:p>
            <a:pPr lvl="1">
              <a:spcBef>
                <a:spcPts val="1200"/>
              </a:spcBef>
            </a:pPr>
            <a:r>
              <a:rPr lang="en-US" altLang="ko-KR" dirty="0" smtClean="0"/>
              <a:t>Delicious and Flickr are services </a:t>
            </a:r>
            <a:r>
              <a:rPr lang="en-US" altLang="ko-KR" dirty="0" smtClean="0">
                <a:solidFill>
                  <a:srgbClr val="A00000"/>
                </a:solidFill>
              </a:rPr>
              <a:t>designed to share</a:t>
            </a:r>
          </a:p>
          <a:p>
            <a:pPr lvl="1">
              <a:spcBef>
                <a:spcPts val="1200"/>
              </a:spcBef>
            </a:pPr>
            <a:r>
              <a:rPr lang="en-US" altLang="ko-KR" dirty="0" smtClean="0"/>
              <a:t>Users can also be </a:t>
            </a:r>
            <a:r>
              <a:rPr lang="en-US" altLang="ko-KR" dirty="0" smtClean="0">
                <a:solidFill>
                  <a:srgbClr val="A00000"/>
                </a:solidFill>
              </a:rPr>
              <a:t>thought of as being influenced</a:t>
            </a:r>
            <a:r>
              <a:rPr lang="en-US" altLang="ko-KR" dirty="0" smtClean="0"/>
              <a:t> and related to their relationship to the other individuals using the service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39</a:t>
            </a:fld>
            <a:endParaRPr lang="ko-KR" altLang="en-US" dirty="0"/>
          </a:p>
        </p:txBody>
      </p:sp>
      <p:pic>
        <p:nvPicPr>
          <p:cNvPr id="18434" name="Picture 2" descr="C:\Users\Administrator\Desktop\새 폴더\community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924" b="54441"/>
          <a:stretch/>
        </p:blipFill>
        <p:spPr bwMode="auto">
          <a:xfrm>
            <a:off x="7164288" y="1556791"/>
            <a:ext cx="936104" cy="1182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605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Metadata by Professionals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Traditional way</a:t>
            </a:r>
          </a:p>
          <a:p>
            <a:pPr lvl="1"/>
            <a:r>
              <a:rPr lang="en-US" altLang="ko-KR" dirty="0" smtClean="0"/>
              <a:t>MARC(Machine-Readable Cataloging) FORM</a:t>
            </a:r>
          </a:p>
          <a:p>
            <a:pPr lvl="1"/>
            <a:r>
              <a:rPr lang="en-US" altLang="ko-KR" dirty="0" smtClean="0"/>
              <a:t>Basis of OPAC(Online Public Access Catalogs)</a:t>
            </a:r>
          </a:p>
          <a:p>
            <a:r>
              <a:rPr lang="en-US" altLang="ko-KR" dirty="0" smtClean="0"/>
              <a:t>For </a:t>
            </a:r>
            <a:r>
              <a:rPr lang="en-US" altLang="ko-KR" b="1" dirty="0" smtClean="0"/>
              <a:t>high Quality metadata</a:t>
            </a:r>
            <a:endParaRPr lang="en-US" altLang="ko-KR" dirty="0" smtClean="0"/>
          </a:p>
          <a:p>
            <a:r>
              <a:rPr lang="en-US" altLang="ko-KR" dirty="0" smtClean="0"/>
              <a:t>It is </a:t>
            </a:r>
            <a:r>
              <a:rPr lang="en-US" altLang="ko-KR" dirty="0" smtClean="0">
                <a:solidFill>
                  <a:srgbClr val="A00000"/>
                </a:solidFill>
              </a:rPr>
              <a:t>costly</a:t>
            </a:r>
            <a:r>
              <a:rPr lang="en-US" altLang="ko-KR" dirty="0" smtClean="0"/>
              <a:t> in terms of time and effort to produce</a:t>
            </a:r>
          </a:p>
          <a:p>
            <a:r>
              <a:rPr lang="en-US" altLang="ko-KR" dirty="0" smtClean="0"/>
              <a:t>Requires serious </a:t>
            </a:r>
            <a:r>
              <a:rPr lang="en-US" altLang="ko-KR" dirty="0" smtClean="0">
                <a:solidFill>
                  <a:srgbClr val="A00000"/>
                </a:solidFill>
              </a:rPr>
              <a:t>education and training</a:t>
            </a:r>
          </a:p>
          <a:p>
            <a:r>
              <a:rPr lang="en-US" altLang="ko-KR" dirty="0" smtClean="0">
                <a:solidFill>
                  <a:srgbClr val="A00000"/>
                </a:solidFill>
              </a:rPr>
              <a:t>Hard</a:t>
            </a:r>
            <a:r>
              <a:rPr lang="en-US" altLang="ko-KR" dirty="0" smtClean="0"/>
              <a:t> to keep up with the </a:t>
            </a:r>
            <a:r>
              <a:rPr lang="en-US" altLang="ko-KR" dirty="0" smtClean="0">
                <a:solidFill>
                  <a:srgbClr val="A00000"/>
                </a:solidFill>
              </a:rPr>
              <a:t>vast amounts</a:t>
            </a:r>
            <a:r>
              <a:rPr lang="en-US" altLang="ko-KR" dirty="0" smtClean="0"/>
              <a:t> of content (www)</a:t>
            </a:r>
          </a:p>
          <a:p>
            <a:endParaRPr lang="ko-KR" altLang="en-US" sz="20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pic>
        <p:nvPicPr>
          <p:cNvPr id="2051" name="Picture 3" descr="C:\Users\Administrator\Desktop\새 폴더\00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4201267"/>
            <a:ext cx="3457789" cy="2396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Administrator\Desktop\새 폴더\professiona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4201267"/>
            <a:ext cx="3600400" cy="2396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6047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3/4 Individual and Community Aspects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71448" y="1071546"/>
            <a:ext cx="9225088" cy="5429288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en-US" altLang="ko-KR" dirty="0" smtClean="0"/>
              <a:t>Lowers the barriers to cooperation</a:t>
            </a:r>
          </a:p>
          <a:p>
            <a:pPr lvl="1">
              <a:spcBef>
                <a:spcPts val="1200"/>
              </a:spcBef>
            </a:pPr>
            <a:r>
              <a:rPr lang="en-US" altLang="ko-KR" dirty="0" smtClean="0"/>
              <a:t>Users </a:t>
            </a:r>
            <a:r>
              <a:rPr lang="en-US" altLang="ko-KR" dirty="0" smtClean="0">
                <a:solidFill>
                  <a:srgbClr val="A00000"/>
                </a:solidFill>
              </a:rPr>
              <a:t>only need to agree on the “meaning” of a tag</a:t>
            </a:r>
          </a:p>
          <a:p>
            <a:pPr lvl="1">
              <a:spcBef>
                <a:spcPts val="1200"/>
              </a:spcBef>
            </a:pPr>
            <a:r>
              <a:rPr lang="en-US" altLang="ko-KR" dirty="0" smtClean="0"/>
              <a:t>Tight feedback loop provides incentives for this cooperation</a:t>
            </a:r>
          </a:p>
          <a:p>
            <a:pPr lvl="1">
              <a:spcBef>
                <a:spcPts val="1200"/>
              </a:spcBef>
            </a:pPr>
            <a:endParaRPr lang="en-US" altLang="ko-KR" sz="1800" dirty="0" smtClean="0"/>
          </a:p>
          <a:p>
            <a:pPr>
              <a:spcBef>
                <a:spcPts val="1200"/>
              </a:spcBef>
            </a:pPr>
            <a:r>
              <a:rPr lang="en-US" altLang="ko-KR" dirty="0" smtClean="0"/>
              <a:t>Community &amp; individual motivations are </a:t>
            </a:r>
            <a:r>
              <a:rPr lang="en-US" altLang="ko-KR" dirty="0" smtClean="0">
                <a:solidFill>
                  <a:srgbClr val="A00000"/>
                </a:solidFill>
              </a:rPr>
              <a:t>not mutually exclusive</a:t>
            </a:r>
          </a:p>
          <a:p>
            <a:pPr lvl="1">
              <a:spcBef>
                <a:spcPts val="1200"/>
              </a:spcBef>
            </a:pPr>
            <a:r>
              <a:rPr lang="en-US" altLang="ko-KR" dirty="0" smtClean="0"/>
              <a:t>Both are necessary to explain a folksonomy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40</a:t>
            </a:fld>
            <a:endParaRPr lang="ko-KR" altLang="en-US" dirty="0"/>
          </a:p>
        </p:txBody>
      </p:sp>
      <p:pic>
        <p:nvPicPr>
          <p:cNvPr id="19458" name="Picture 2" descr="C:\Users\Administrator\Desktop\새 폴더\community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3884314"/>
            <a:ext cx="3960440" cy="2973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8800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4/4 Unanticipated Uses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en-US" altLang="ko-KR" dirty="0" smtClean="0"/>
              <a:t>Tags being used in some unexpected, interesting ways</a:t>
            </a:r>
          </a:p>
          <a:p>
            <a:pPr>
              <a:spcBef>
                <a:spcPts val="1200"/>
              </a:spcBef>
            </a:pPr>
            <a:endParaRPr lang="en-US" altLang="ko-KR" dirty="0" smtClean="0"/>
          </a:p>
          <a:p>
            <a:pPr>
              <a:spcBef>
                <a:spcPts val="1200"/>
              </a:spcBef>
            </a:pPr>
            <a:r>
              <a:rPr lang="en-US" altLang="ko-KR" dirty="0" smtClean="0"/>
              <a:t>Communication group formation through metadata</a:t>
            </a:r>
          </a:p>
          <a:p>
            <a:pPr lvl="1">
              <a:spcBef>
                <a:spcPts val="1200"/>
              </a:spcBef>
            </a:pPr>
            <a:r>
              <a:rPr lang="en-US" altLang="ko-KR" sz="1800" dirty="0" smtClean="0"/>
              <a:t>Flickr’s </a:t>
            </a:r>
            <a:r>
              <a:rPr lang="en-US" altLang="ko-KR" sz="1800" dirty="0"/>
              <a:t>“</a:t>
            </a:r>
            <a:r>
              <a:rPr lang="en-US" altLang="ko-KR" sz="1800" dirty="0" err="1"/>
              <a:t>sometaithurts</a:t>
            </a:r>
            <a:r>
              <a:rPr lang="en-US" altLang="ko-KR" sz="1800" dirty="0"/>
              <a:t>” for so meta it hurts</a:t>
            </a:r>
          </a:p>
          <a:p>
            <a:pPr>
              <a:spcBef>
                <a:spcPts val="1200"/>
              </a:spcBef>
            </a:pPr>
            <a:endParaRPr lang="en-US" altLang="ko-KR" dirty="0" smtClean="0"/>
          </a:p>
          <a:p>
            <a:pPr>
              <a:spcBef>
                <a:spcPts val="1200"/>
              </a:spcBef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41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54190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4/4 Unanticipated Uses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42</a:t>
            </a:fld>
            <a:endParaRPr lang="ko-KR" altLang="en-US" dirty="0"/>
          </a:p>
        </p:txBody>
      </p:sp>
      <p:pic>
        <p:nvPicPr>
          <p:cNvPr id="5122" name="Picture 2" descr="C:\Users\Administrator\Desktop\새 폴더 (2)\01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1200304"/>
            <a:ext cx="6029325" cy="523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4570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4/4 Unanticipated Uses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43</a:t>
            </a:fld>
            <a:endParaRPr lang="ko-KR" altLang="en-US" dirty="0"/>
          </a:p>
        </p:txBody>
      </p:sp>
      <p:pic>
        <p:nvPicPr>
          <p:cNvPr id="6146" name="Picture 2" descr="C:\Users\Administrator\Desktop\새 폴더 (2)\008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445920"/>
            <a:ext cx="4143376" cy="480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Administrator\Desktop\새 폴더 (2)\009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858" y="1368202"/>
            <a:ext cx="3314700" cy="4857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C:\Users\Administrator\Desktop\새 폴더 (2)\011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7244" y="1763179"/>
            <a:ext cx="4966755" cy="4067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5073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4/4 Unanticipated Uses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en-US" altLang="ko-KR" dirty="0" smtClean="0">
                <a:solidFill>
                  <a:srgbClr val="0070C0"/>
                </a:solidFill>
              </a:rPr>
              <a:t>New terms </a:t>
            </a:r>
            <a:r>
              <a:rPr lang="en-US" altLang="ko-KR" dirty="0" smtClean="0"/>
              <a:t>to describe what is going on</a:t>
            </a:r>
          </a:p>
          <a:p>
            <a:pPr lvl="1">
              <a:spcBef>
                <a:spcPts val="1200"/>
              </a:spcBef>
            </a:pPr>
            <a:r>
              <a:rPr lang="en-US" altLang="ko-KR" dirty="0" smtClean="0"/>
              <a:t>And others adopting that term and the activity it describes</a:t>
            </a:r>
          </a:p>
          <a:p>
            <a:pPr lvl="1">
              <a:spcBef>
                <a:spcPts val="1200"/>
              </a:spcBef>
            </a:pPr>
            <a:r>
              <a:rPr lang="en-US" altLang="ko-KR" dirty="0" smtClean="0"/>
              <a:t>“</a:t>
            </a:r>
            <a:r>
              <a:rPr lang="en-US" altLang="ko-KR" dirty="0" err="1" smtClean="0"/>
              <a:t>Flicktion</a:t>
            </a:r>
            <a:r>
              <a:rPr lang="en-US" altLang="ko-KR" dirty="0" smtClean="0"/>
              <a:t>: photo + short story” Andrew </a:t>
            </a:r>
            <a:r>
              <a:rPr lang="en-US" altLang="ko-KR" dirty="0" err="1" smtClean="0"/>
              <a:t>Lowosky</a:t>
            </a:r>
            <a:endParaRPr lang="en-US" altLang="ko-KR" dirty="0"/>
          </a:p>
          <a:p>
            <a:pPr>
              <a:spcBef>
                <a:spcPts val="1200"/>
              </a:spcBef>
            </a:pPr>
            <a:r>
              <a:rPr lang="en-US" altLang="ko-KR" dirty="0" smtClean="0">
                <a:solidFill>
                  <a:srgbClr val="0070C0"/>
                </a:solidFill>
              </a:rPr>
              <a:t>Group </a:t>
            </a:r>
            <a:r>
              <a:rPr lang="en-US" altLang="ko-KR" dirty="0">
                <a:solidFill>
                  <a:srgbClr val="0070C0"/>
                </a:solidFill>
              </a:rPr>
              <a:t>of people helping to define a term</a:t>
            </a:r>
            <a:r>
              <a:rPr lang="en-US" altLang="ko-KR" dirty="0"/>
              <a:t> with their photographs and metadata (may not a community)</a:t>
            </a:r>
          </a:p>
          <a:p>
            <a:pPr lvl="1">
              <a:spcBef>
                <a:spcPts val="1200"/>
              </a:spcBef>
            </a:pPr>
            <a:r>
              <a:rPr lang="en-US" altLang="ko-KR" dirty="0"/>
              <a:t>“</a:t>
            </a:r>
            <a:r>
              <a:rPr lang="en-US" altLang="ko-KR" dirty="0" err="1"/>
              <a:t>iraq</a:t>
            </a:r>
            <a:r>
              <a:rPr lang="en-US" altLang="ko-KR" dirty="0"/>
              <a:t>”: US troops in Iraq, war protest</a:t>
            </a:r>
          </a:p>
          <a:p>
            <a:pPr>
              <a:spcBef>
                <a:spcPts val="1200"/>
              </a:spcBef>
            </a:pPr>
            <a:endParaRPr lang="en-US" altLang="ko-KR" dirty="0" smtClean="0"/>
          </a:p>
          <a:p>
            <a:pPr>
              <a:spcBef>
                <a:spcPts val="1200"/>
              </a:spcBef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44</a:t>
            </a:fld>
            <a:endParaRPr lang="ko-KR" altLang="en-US" dirty="0"/>
          </a:p>
        </p:txBody>
      </p:sp>
      <p:pic>
        <p:nvPicPr>
          <p:cNvPr id="20482" name="Picture 2" descr="C:\Users\Administrator\Desktop\새 폴더\fliction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3913416"/>
            <a:ext cx="2376264" cy="290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3" name="Picture 3" descr="C:\Users\Administrator\Desktop\새 폴더\soldiers-samarra-iraq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4365104"/>
            <a:ext cx="3406566" cy="2132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949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Outline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The Creation of Metadata</a:t>
            </a:r>
          </a:p>
          <a:p>
            <a:r>
              <a:rPr lang="en-US" altLang="ko-KR" dirty="0" smtClean="0"/>
              <a:t>Tagging Content in Del.icio.us and Flickr</a:t>
            </a:r>
          </a:p>
          <a:p>
            <a:r>
              <a:rPr lang="en-US" altLang="ko-KR" dirty="0" smtClean="0"/>
              <a:t>From Tags to Folksonomy</a:t>
            </a:r>
          </a:p>
          <a:p>
            <a:r>
              <a:rPr lang="en-US" altLang="ko-KR" dirty="0" smtClean="0"/>
              <a:t>Why Folksonomies Work</a:t>
            </a:r>
          </a:p>
          <a:p>
            <a:r>
              <a:rPr lang="en-US" altLang="ko-KR" dirty="0" smtClean="0">
                <a:solidFill>
                  <a:srgbClr val="A00000"/>
                </a:solidFill>
              </a:rPr>
              <a:t>Area For Further Research</a:t>
            </a:r>
          </a:p>
          <a:p>
            <a:r>
              <a:rPr lang="en-US" altLang="ko-KR" dirty="0" smtClean="0"/>
              <a:t>Conclusion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45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76650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Areas For Further Research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en-US" altLang="ko-KR" dirty="0" smtClean="0"/>
              <a:t>Quantitative Tag Analysis</a:t>
            </a:r>
          </a:p>
          <a:p>
            <a:pPr lvl="1">
              <a:spcBef>
                <a:spcPts val="1200"/>
              </a:spcBef>
            </a:pPr>
            <a:r>
              <a:rPr lang="en-US" altLang="ko-KR" dirty="0" smtClean="0"/>
              <a:t>Hypothesize that it follows a power law scenario</a:t>
            </a:r>
          </a:p>
          <a:p>
            <a:pPr lvl="1">
              <a:spcBef>
                <a:spcPts val="1200"/>
              </a:spcBef>
            </a:pPr>
            <a:r>
              <a:rPr lang="en-US" altLang="ko-KR" dirty="0" smtClean="0"/>
              <a:t>The most used tags are more likely to be used by other users</a:t>
            </a:r>
          </a:p>
          <a:p>
            <a:pPr>
              <a:spcBef>
                <a:spcPts val="1200"/>
              </a:spcBef>
            </a:pPr>
            <a:r>
              <a:rPr lang="en-US" altLang="ko-KR" dirty="0" smtClean="0"/>
              <a:t>Qualitative User Analysis</a:t>
            </a:r>
          </a:p>
          <a:p>
            <a:pPr lvl="1">
              <a:spcBef>
                <a:spcPts val="1200"/>
              </a:spcBef>
            </a:pPr>
            <a:r>
              <a:rPr lang="en-US" altLang="ko-KR" dirty="0" smtClean="0"/>
              <a:t>Ethnographic observation</a:t>
            </a:r>
          </a:p>
          <a:p>
            <a:pPr lvl="1">
              <a:spcBef>
                <a:spcPts val="1200"/>
              </a:spcBef>
            </a:pPr>
            <a:r>
              <a:rPr lang="en-US" altLang="ko-KR" dirty="0" smtClean="0"/>
              <a:t>How individual incentives and group communication motivations influence use of the system</a:t>
            </a:r>
          </a:p>
          <a:p>
            <a:pPr>
              <a:spcBef>
                <a:spcPts val="1200"/>
              </a:spcBef>
            </a:pPr>
            <a:r>
              <a:rPr lang="en-US" altLang="ko-KR" dirty="0" smtClean="0"/>
              <a:t>Applicability to other systems</a:t>
            </a:r>
          </a:p>
          <a:p>
            <a:pPr lvl="1">
              <a:spcBef>
                <a:spcPts val="1200"/>
              </a:spcBef>
            </a:pPr>
            <a:r>
              <a:rPr lang="en-US" altLang="ko-KR" dirty="0" smtClean="0"/>
              <a:t>How Social network related to the system</a:t>
            </a:r>
          </a:p>
          <a:p>
            <a:pPr lvl="1">
              <a:spcBef>
                <a:spcPts val="1200"/>
              </a:spcBef>
            </a:pPr>
            <a:r>
              <a:rPr lang="en-US" altLang="ko-KR" dirty="0" smtClean="0"/>
              <a:t>Academic use</a:t>
            </a:r>
          </a:p>
          <a:p>
            <a:pPr lvl="1">
              <a:spcBef>
                <a:spcPts val="1200"/>
              </a:spcBef>
            </a:pPr>
            <a:r>
              <a:rPr lang="en-US" altLang="ko-KR" dirty="0" smtClean="0"/>
              <a:t>Research and information retrieval system</a:t>
            </a:r>
          </a:p>
          <a:p>
            <a:pPr>
              <a:spcBef>
                <a:spcPts val="1200"/>
              </a:spcBef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46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00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Conclusion: Folksonomy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/>
              <a:t>Created by Users (Bottom up)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/>
              <a:t>No Structure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/>
              <a:t>No fixed vocabulary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/>
              <a:t>No explicit relationships between terms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/>
              <a:t>No authority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/>
              <a:t>Distribution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/>
              <a:t>Collaboration</a:t>
            </a:r>
            <a:endParaRPr lang="ko-KR" altLang="en-US" dirty="0"/>
          </a:p>
          <a:p>
            <a:pPr>
              <a:lnSpc>
                <a:spcPct val="150000"/>
              </a:lnSpc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47</a:t>
            </a:fld>
            <a:endParaRPr lang="ko-KR" altLang="en-US" dirty="0"/>
          </a:p>
        </p:txBody>
      </p:sp>
      <p:pic>
        <p:nvPicPr>
          <p:cNvPr id="21506" name="Picture 2" descr="C:\Users\Administrator\Desktop\새 폴더\user-voice-against-paypal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4294748"/>
            <a:ext cx="3886200" cy="2578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04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Conclusion: Benefits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rgbClr val="0070C0"/>
                </a:solidFill>
              </a:rPr>
              <a:t>Cheap and easy</a:t>
            </a:r>
            <a:r>
              <a:rPr lang="en-US" altLang="ko-KR" dirty="0" smtClean="0"/>
              <a:t> way to classify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/>
              <a:t>Capable to adapt very </a:t>
            </a:r>
            <a:r>
              <a:rPr lang="en-US" altLang="ko-KR" dirty="0" smtClean="0">
                <a:solidFill>
                  <a:srgbClr val="0070C0"/>
                </a:solidFill>
              </a:rPr>
              <a:t>quickly</a:t>
            </a:r>
            <a:r>
              <a:rPr lang="en-US" altLang="ko-KR" dirty="0" smtClean="0"/>
              <a:t> to changes and user needs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/>
              <a:t>Reflects the </a:t>
            </a:r>
            <a:r>
              <a:rPr lang="en-US" altLang="ko-KR" dirty="0" smtClean="0">
                <a:solidFill>
                  <a:srgbClr val="0070C0"/>
                </a:solidFill>
              </a:rPr>
              <a:t>vocabulary of users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rgbClr val="0070C0"/>
                </a:solidFill>
              </a:rPr>
              <a:t>Fosters serendipity</a:t>
            </a:r>
            <a:r>
              <a:rPr lang="en-US" altLang="ko-KR" dirty="0" smtClean="0"/>
              <a:t> (browsing </a:t>
            </a:r>
            <a:r>
              <a:rPr lang="en-US" altLang="ko-KR" dirty="0" err="1" smtClean="0"/>
              <a:t>vs</a:t>
            </a:r>
            <a:r>
              <a:rPr lang="en-US" altLang="ko-KR" dirty="0" smtClean="0"/>
              <a:t> finding)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/>
              <a:t>Lowers the barriers to </a:t>
            </a:r>
            <a:r>
              <a:rPr lang="en-US" altLang="ko-KR" dirty="0" smtClean="0">
                <a:solidFill>
                  <a:srgbClr val="0070C0"/>
                </a:solidFill>
              </a:rPr>
              <a:t>cooperation</a:t>
            </a:r>
          </a:p>
          <a:p>
            <a:pPr lvl="1">
              <a:lnSpc>
                <a:spcPct val="150000"/>
              </a:lnSpc>
            </a:pPr>
            <a:r>
              <a:rPr lang="en-US" altLang="ko-KR" dirty="0" smtClean="0"/>
              <a:t>Facilitate communication through metadata</a:t>
            </a:r>
            <a:endParaRPr lang="ko-KR" altLang="en-US" sz="24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48</a:t>
            </a:fld>
            <a:endParaRPr lang="ko-KR" altLang="en-US" dirty="0"/>
          </a:p>
        </p:txBody>
      </p:sp>
      <p:pic>
        <p:nvPicPr>
          <p:cNvPr id="22530" name="Picture 2" descr="C:\Users\Administrator\Desktop\새 폴더\broad_folksonomy_by_vanderwalt_0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3" y="2996952"/>
            <a:ext cx="2915817" cy="3826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5224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Conclusion: </a:t>
            </a:r>
            <a:r>
              <a:rPr lang="en-US" altLang="ko-KR" dirty="0" smtClean="0"/>
              <a:t>Limitations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Ambiguity</a:t>
            </a:r>
            <a:endParaRPr lang="en-US" altLang="ko-KR" dirty="0"/>
          </a:p>
          <a:p>
            <a:pPr lvl="1"/>
            <a:r>
              <a:rPr lang="en-US" altLang="ko-KR" dirty="0" err="1"/>
              <a:t>Polisemy</a:t>
            </a:r>
            <a:r>
              <a:rPr lang="en-US" altLang="ko-KR" dirty="0"/>
              <a:t> (same tag used with different meaning</a:t>
            </a:r>
            <a:r>
              <a:rPr lang="en-US" altLang="ko-KR" dirty="0" smtClean="0"/>
              <a:t>) </a:t>
            </a:r>
            <a:endParaRPr lang="en-US" altLang="ko-KR" dirty="0"/>
          </a:p>
          <a:p>
            <a:pPr lvl="1"/>
            <a:r>
              <a:rPr lang="en-US" altLang="ko-KR" dirty="0"/>
              <a:t>Synonyms (different tags with the same meaning)</a:t>
            </a:r>
          </a:p>
          <a:p>
            <a:pPr lvl="1"/>
            <a:r>
              <a:rPr lang="en-US" altLang="ko-KR" dirty="0"/>
              <a:t>Plural &amp; Singular</a:t>
            </a:r>
          </a:p>
          <a:p>
            <a:pPr lvl="1"/>
            <a:r>
              <a:rPr lang="en-US" altLang="ko-KR" dirty="0" smtClean="0"/>
              <a:t>Acronyms</a:t>
            </a:r>
          </a:p>
          <a:p>
            <a:pPr lvl="1"/>
            <a:endParaRPr lang="en-US" altLang="ko-KR" sz="1000" dirty="0"/>
          </a:p>
          <a:p>
            <a:r>
              <a:rPr lang="en-US" altLang="ko-KR" dirty="0"/>
              <a:t>Formatting of terms</a:t>
            </a:r>
          </a:p>
          <a:p>
            <a:pPr lvl="1"/>
            <a:r>
              <a:rPr lang="en-US" altLang="ko-KR" dirty="0"/>
              <a:t>Spaces, multiple </a:t>
            </a:r>
            <a:r>
              <a:rPr lang="en-US" altLang="ko-KR" dirty="0" smtClean="0"/>
              <a:t>words</a:t>
            </a:r>
          </a:p>
          <a:p>
            <a:pPr lvl="1"/>
            <a:endParaRPr lang="en-US" altLang="ko-KR" sz="1000" dirty="0" smtClean="0"/>
          </a:p>
          <a:p>
            <a:r>
              <a:rPr lang="en-US" altLang="ko-KR" dirty="0" smtClean="0"/>
              <a:t>Shortsighted</a:t>
            </a:r>
          </a:p>
          <a:p>
            <a:pPr lvl="1"/>
            <a:r>
              <a:rPr lang="en-US" altLang="ko-KR" dirty="0" smtClean="0"/>
              <a:t>Fail </a:t>
            </a:r>
            <a:r>
              <a:rPr lang="en-US" altLang="ko-KR" dirty="0"/>
              <a:t>to capture the “big picture</a:t>
            </a:r>
            <a:r>
              <a:rPr lang="en-US" altLang="ko-KR" dirty="0" smtClean="0"/>
              <a:t>”</a:t>
            </a:r>
          </a:p>
          <a:p>
            <a:pPr lvl="1"/>
            <a:endParaRPr lang="en-US" altLang="ko-KR" sz="1000" dirty="0"/>
          </a:p>
          <a:p>
            <a:r>
              <a:rPr lang="en-US" altLang="ko-KR" dirty="0"/>
              <a:t>Too little formal structure</a:t>
            </a:r>
          </a:p>
          <a:p>
            <a:pPr lvl="1"/>
            <a:r>
              <a:rPr lang="en-US" altLang="ko-KR" dirty="0"/>
              <a:t>No relationship between related </a:t>
            </a:r>
            <a:r>
              <a:rPr lang="en-US" altLang="ko-KR" dirty="0" smtClean="0"/>
              <a:t>tags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49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43695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Administrator\Desktop\새 폴더\00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5024" y="3789040"/>
            <a:ext cx="2166699" cy="3068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Metadata by Content Creators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solidFill>
                  <a:srgbClr val="0070C0"/>
                </a:solidFill>
              </a:rPr>
              <a:t>Original creators</a:t>
            </a:r>
            <a:r>
              <a:rPr lang="en-US" altLang="ko-KR" dirty="0" smtClean="0"/>
              <a:t> of content provide metadata</a:t>
            </a:r>
          </a:p>
          <a:p>
            <a:pPr lvl="1"/>
            <a:r>
              <a:rPr lang="en-US" altLang="ko-KR" dirty="0" smtClean="0"/>
              <a:t>The Dublin Core Metadata (success in this area)</a:t>
            </a:r>
          </a:p>
          <a:p>
            <a:r>
              <a:rPr lang="en-US" altLang="ko-KR" dirty="0" smtClean="0"/>
              <a:t>May help with the </a:t>
            </a:r>
            <a:r>
              <a:rPr lang="en-US" altLang="ko-KR" dirty="0" smtClean="0">
                <a:solidFill>
                  <a:srgbClr val="0070C0"/>
                </a:solidFill>
              </a:rPr>
              <a:t>scalability problems</a:t>
            </a:r>
          </a:p>
          <a:p>
            <a:r>
              <a:rPr lang="en-US" altLang="ko-KR" dirty="0" smtClean="0"/>
              <a:t>Inadequate or </a:t>
            </a:r>
            <a:r>
              <a:rPr lang="en-US" altLang="ko-KR" dirty="0" smtClean="0">
                <a:solidFill>
                  <a:srgbClr val="A00000"/>
                </a:solidFill>
              </a:rPr>
              <a:t>inaccurate description</a:t>
            </a:r>
            <a:r>
              <a:rPr lang="en-US" altLang="ko-KR" dirty="0" smtClean="0"/>
              <a:t> or </a:t>
            </a:r>
            <a:r>
              <a:rPr lang="en-US" altLang="ko-KR" dirty="0" smtClean="0">
                <a:solidFill>
                  <a:srgbClr val="A00000"/>
                </a:solidFill>
              </a:rPr>
              <a:t>outright deception</a:t>
            </a:r>
          </a:p>
          <a:p>
            <a:endParaRPr lang="en-US" altLang="ko-KR" sz="1600" dirty="0" smtClean="0"/>
          </a:p>
          <a:p>
            <a:r>
              <a:rPr lang="en-US" altLang="ko-KR" dirty="0"/>
              <a:t>By </a:t>
            </a:r>
            <a:r>
              <a:rPr lang="en-US" altLang="ko-KR" b="1" dirty="0"/>
              <a:t>professionals and content creators</a:t>
            </a:r>
            <a:r>
              <a:rPr lang="en-US" altLang="ko-KR" dirty="0"/>
              <a:t> </a:t>
            </a:r>
          </a:p>
          <a:p>
            <a:pPr lvl="1"/>
            <a:r>
              <a:rPr lang="en-US" altLang="ko-KR" dirty="0">
                <a:solidFill>
                  <a:srgbClr val="A00000"/>
                </a:solidFill>
              </a:rPr>
              <a:t>Users information are disconnected</a:t>
            </a:r>
            <a:r>
              <a:rPr lang="en-US" altLang="ko-KR" dirty="0"/>
              <a:t> from the process</a:t>
            </a:r>
            <a:endParaRPr lang="en-US" altLang="ko-KR" sz="2800" dirty="0"/>
          </a:p>
          <a:p>
            <a:endParaRPr lang="ko-KR" altLang="en-US" sz="20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5</a:t>
            </a:fld>
            <a:endParaRPr lang="ko-KR" altLang="en-US" dirty="0"/>
          </a:p>
        </p:txBody>
      </p:sp>
      <p:pic>
        <p:nvPicPr>
          <p:cNvPr id="3075" name="Picture 3" descr="C:\Users\Administrator\Desktop\새 폴더\author5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4077072"/>
            <a:ext cx="2880320" cy="2698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8693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Conclusion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Folksonomy represents the </a:t>
            </a:r>
            <a:r>
              <a:rPr lang="en-US" altLang="ko-KR" dirty="0" smtClean="0">
                <a:solidFill>
                  <a:srgbClr val="A00000"/>
                </a:solidFill>
              </a:rPr>
              <a:t>best and worst </a:t>
            </a:r>
            <a:r>
              <a:rPr lang="en-US" altLang="ko-KR" dirty="0" smtClean="0"/>
              <a:t>in the organization of information</a:t>
            </a:r>
          </a:p>
          <a:p>
            <a:endParaRPr lang="en-US" altLang="ko-KR" dirty="0" smtClean="0"/>
          </a:p>
          <a:p>
            <a:r>
              <a:rPr lang="en-US" altLang="ko-KR" dirty="0" smtClean="0">
                <a:solidFill>
                  <a:srgbClr val="0070C0"/>
                </a:solidFill>
              </a:rPr>
              <a:t>creation of metadata </a:t>
            </a:r>
            <a:r>
              <a:rPr lang="en-US" altLang="ko-KR" dirty="0" smtClean="0"/>
              <a:t>for resources</a:t>
            </a:r>
          </a:p>
          <a:p>
            <a:pPr lvl="1"/>
            <a:r>
              <a:rPr lang="en-US" altLang="ko-KR" dirty="0" smtClean="0"/>
              <a:t>from an isolated, professional activity</a:t>
            </a:r>
          </a:p>
          <a:p>
            <a:pPr lvl="1"/>
            <a:r>
              <a:rPr lang="en-US" altLang="ko-KR" dirty="0" smtClean="0"/>
              <a:t>to a </a:t>
            </a:r>
            <a:r>
              <a:rPr lang="en-US" altLang="ko-KR" dirty="0" smtClean="0">
                <a:solidFill>
                  <a:srgbClr val="A00000"/>
                </a:solidFill>
              </a:rPr>
              <a:t>shared, communicative activity by users</a:t>
            </a:r>
          </a:p>
          <a:p>
            <a:pPr lvl="1"/>
            <a:endParaRPr lang="en-US" altLang="ko-KR" dirty="0" smtClean="0"/>
          </a:p>
          <a:p>
            <a:r>
              <a:rPr lang="en-US" altLang="ko-KR" dirty="0" smtClean="0"/>
              <a:t>important development that should be explored and considered for future systems development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50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69245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sz="4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Thank You!</a:t>
            </a:r>
            <a:endParaRPr lang="ko-KR" altLang="en-US" sz="4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부제목 3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Any Questions or Comments?</a:t>
            </a:r>
            <a:endParaRPr lang="ko-KR" alt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43529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Metadata by Users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solidFill>
                  <a:srgbClr val="0070C0"/>
                </a:solidFill>
              </a:rPr>
              <a:t>Users create metadata</a:t>
            </a:r>
          </a:p>
          <a:p>
            <a:pPr lvl="1"/>
            <a:r>
              <a:rPr lang="en-US" altLang="ko-KR" dirty="0" smtClean="0"/>
              <a:t>for their own individual use</a:t>
            </a:r>
          </a:p>
          <a:p>
            <a:pPr lvl="1"/>
            <a:r>
              <a:rPr lang="en-US" altLang="ko-KR" dirty="0" smtClean="0"/>
              <a:t>shared throughout a community</a:t>
            </a:r>
          </a:p>
          <a:p>
            <a:pPr lvl="1"/>
            <a:endParaRPr lang="en-US" altLang="ko-KR" sz="1100" dirty="0" smtClean="0"/>
          </a:p>
          <a:p>
            <a:r>
              <a:rPr lang="en-US" altLang="ko-KR" dirty="0" smtClean="0"/>
              <a:t>Implicit user created metadata</a:t>
            </a:r>
          </a:p>
          <a:p>
            <a:pPr lvl="1"/>
            <a:r>
              <a:rPr lang="en-US" altLang="ko-KR" dirty="0" smtClean="0"/>
              <a:t>PageRank algorithm</a:t>
            </a:r>
          </a:p>
          <a:p>
            <a:pPr lvl="1"/>
            <a:r>
              <a:rPr lang="en-US" altLang="ko-KR" dirty="0" smtClean="0"/>
              <a:t>Recommendation systems, collaborative filtering</a:t>
            </a:r>
          </a:p>
          <a:p>
            <a:pPr lvl="1"/>
            <a:endParaRPr lang="en-US" altLang="ko-KR" sz="1100" dirty="0" smtClean="0"/>
          </a:p>
          <a:p>
            <a:r>
              <a:rPr lang="en-US" altLang="ko-KR" dirty="0" smtClean="0"/>
              <a:t>Explicit user created metadata</a:t>
            </a:r>
          </a:p>
          <a:p>
            <a:pPr lvl="1"/>
            <a:r>
              <a:rPr lang="en-US" altLang="ko-KR" dirty="0" smtClean="0"/>
              <a:t>Weblog in the late 1990’s</a:t>
            </a:r>
          </a:p>
          <a:p>
            <a:pPr lvl="1"/>
            <a:r>
              <a:rPr lang="en-US" altLang="ko-KR" dirty="0" smtClean="0"/>
              <a:t>Link-focused website</a:t>
            </a:r>
          </a:p>
          <a:p>
            <a:endParaRPr lang="ko-KR" altLang="en-US" sz="20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6</a:t>
            </a:fld>
            <a:endParaRPr lang="ko-KR" altLang="en-US" dirty="0"/>
          </a:p>
        </p:txBody>
      </p:sp>
      <p:pic>
        <p:nvPicPr>
          <p:cNvPr id="4098" name="Picture 2" descr="C:\Users\Administrator\Desktop\새 폴더\happy-use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248" y="980728"/>
            <a:ext cx="2279392" cy="1709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:\Users\Administrator\Desktop\ljImg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60"/>
          <a:stretch/>
        </p:blipFill>
        <p:spPr bwMode="auto">
          <a:xfrm>
            <a:off x="5073822" y="4149080"/>
            <a:ext cx="4070178" cy="2708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9538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Outline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 smtClean="0"/>
              <a:t>The Creation of Metadata</a:t>
            </a:r>
          </a:p>
          <a:p>
            <a:r>
              <a:rPr lang="en-US" altLang="ko-KR" sz="2800" dirty="0" smtClean="0">
                <a:solidFill>
                  <a:srgbClr val="A00000"/>
                </a:solidFill>
              </a:rPr>
              <a:t>Tagging Content in Del.icio.us and Flickr</a:t>
            </a:r>
          </a:p>
          <a:p>
            <a:r>
              <a:rPr lang="en-US" altLang="ko-KR" sz="2800" dirty="0" smtClean="0"/>
              <a:t>From Tags to Folksonomy</a:t>
            </a:r>
          </a:p>
          <a:p>
            <a:r>
              <a:rPr lang="en-US" altLang="ko-KR" sz="2800" dirty="0" smtClean="0"/>
              <a:t>Why Folksonomies Work</a:t>
            </a:r>
          </a:p>
          <a:p>
            <a:r>
              <a:rPr lang="en-US" altLang="ko-KR" sz="2800" dirty="0" smtClean="0"/>
              <a:t>Area For Further Research</a:t>
            </a:r>
          </a:p>
          <a:p>
            <a:r>
              <a:rPr lang="en-US" altLang="ko-KR" sz="2800" dirty="0" smtClean="0"/>
              <a:t>Conclusion</a:t>
            </a:r>
            <a:endParaRPr lang="ko-KR" altLang="en-US" sz="2800" dirty="0"/>
          </a:p>
          <a:p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92991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Tagging Content in Del.icio.us and Flickr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Del.icio.us</a:t>
            </a:r>
          </a:p>
          <a:p>
            <a:pPr lvl="1"/>
            <a:r>
              <a:rPr lang="en-US" altLang="ko-KR" dirty="0" smtClean="0"/>
              <a:t>Social bookmarks manager</a:t>
            </a:r>
          </a:p>
          <a:p>
            <a:pPr lvl="1"/>
            <a:r>
              <a:rPr lang="en-US" altLang="ko-KR" dirty="0" smtClean="0"/>
              <a:t>Add sites to users personal collection of links</a:t>
            </a:r>
          </a:p>
          <a:p>
            <a:pPr lvl="1"/>
            <a:r>
              <a:rPr lang="en-US" altLang="ko-KR" dirty="0" smtClean="0"/>
              <a:t>Categorize with keywords</a:t>
            </a:r>
          </a:p>
          <a:p>
            <a:pPr lvl="1"/>
            <a:r>
              <a:rPr lang="en-US" altLang="ko-KR" dirty="0" smtClean="0"/>
              <a:t>Share users collection</a:t>
            </a:r>
          </a:p>
          <a:p>
            <a:endParaRPr lang="en-US" altLang="ko-KR" dirty="0"/>
          </a:p>
          <a:p>
            <a:r>
              <a:rPr lang="en-US" altLang="ko-KR" dirty="0" smtClean="0"/>
              <a:t>Flickr</a:t>
            </a:r>
          </a:p>
          <a:p>
            <a:pPr lvl="1"/>
            <a:r>
              <a:rPr lang="en-US" altLang="ko-KR" dirty="0" smtClean="0"/>
              <a:t>Free-form tagging for photos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Primary difference</a:t>
            </a:r>
          </a:p>
          <a:p>
            <a:pPr lvl="1"/>
            <a:r>
              <a:rPr lang="en-US" altLang="ko-KR" dirty="0" smtClean="0"/>
              <a:t>Tags on Delicious are primarily </a:t>
            </a:r>
            <a:r>
              <a:rPr lang="en-US" altLang="ko-KR" dirty="0" smtClean="0">
                <a:solidFill>
                  <a:srgbClr val="0070C0"/>
                </a:solidFill>
              </a:rPr>
              <a:t>for others</a:t>
            </a:r>
            <a:r>
              <a:rPr lang="en-US" altLang="ko-KR" dirty="0" smtClean="0"/>
              <a:t> web doc </a:t>
            </a:r>
          </a:p>
          <a:p>
            <a:pPr lvl="1"/>
            <a:r>
              <a:rPr lang="en-US" altLang="ko-KR" dirty="0" smtClean="0"/>
              <a:t>Tags on Flickr are primarily </a:t>
            </a:r>
            <a:r>
              <a:rPr lang="en-US" altLang="ko-KR" dirty="0" smtClean="0">
                <a:solidFill>
                  <a:srgbClr val="0070C0"/>
                </a:solidFill>
              </a:rPr>
              <a:t>for themselves</a:t>
            </a:r>
            <a:r>
              <a:rPr lang="en-US" altLang="ko-KR" dirty="0" smtClean="0"/>
              <a:t> (not absolute)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11422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Delicious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9</a:t>
            </a:fld>
            <a:endParaRPr lang="ko-KR" altLang="en-US" dirty="0"/>
          </a:p>
        </p:txBody>
      </p:sp>
      <p:pic>
        <p:nvPicPr>
          <p:cNvPr id="1026" name="Picture 2" descr="C:\Users\Administrator\Desktop\새 폴더 (2)\00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052736"/>
            <a:ext cx="8601075" cy="5657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1803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[IDB] Thema_ju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한맑고영Arial">
      <a:majorFont>
        <a:latin typeface="Arial"/>
        <a:ea typeface="맑은 고딕"/>
        <a:cs typeface=""/>
      </a:majorFont>
      <a:minorFont>
        <a:latin typeface="Arial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[IDB] Thema_jun</Template>
  <TotalTime>2112</TotalTime>
  <Words>1851</Words>
  <Application>Microsoft Office PowerPoint</Application>
  <PresentationFormat>화면 슬라이드 쇼(4:3)</PresentationFormat>
  <Paragraphs>447</Paragraphs>
  <Slides>51</Slides>
  <Notes>24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51</vt:i4>
      </vt:variant>
    </vt:vector>
  </HeadingPairs>
  <TitlesOfParts>
    <vt:vector size="52" baseType="lpstr">
      <vt:lpstr>[IDB] Thema_jun</vt:lpstr>
      <vt:lpstr>Folksonomies - Cooperative Classification and Communication Through Shared Metadata</vt:lpstr>
      <vt:lpstr>Outline</vt:lpstr>
      <vt:lpstr>The Creation of Metadata</vt:lpstr>
      <vt:lpstr>Metadata by Professionals</vt:lpstr>
      <vt:lpstr>Metadata by Content Creators</vt:lpstr>
      <vt:lpstr>Metadata by Users</vt:lpstr>
      <vt:lpstr>Outline</vt:lpstr>
      <vt:lpstr>Tagging Content in Del.icio.us and Flickr</vt:lpstr>
      <vt:lpstr>Delicious</vt:lpstr>
      <vt:lpstr>Delicious</vt:lpstr>
      <vt:lpstr>Flickr</vt:lpstr>
      <vt:lpstr>Outline</vt:lpstr>
      <vt:lpstr>From Tags to Folksonomy</vt:lpstr>
      <vt:lpstr>1/7 Folksonomy</vt:lpstr>
      <vt:lpstr>1/7 Folksonomy</vt:lpstr>
      <vt:lpstr>1/7 Folksonomy: In Delicious</vt:lpstr>
      <vt:lpstr>1/7 Folksonomy: In Flickr</vt:lpstr>
      <vt:lpstr>1/7 Folksonomy: In Flickr</vt:lpstr>
      <vt:lpstr>1/7 Folksonomy: In Flickr</vt:lpstr>
      <vt:lpstr>1/7 Folksonomy: In Flickr</vt:lpstr>
      <vt:lpstr>1/7 Folksonomy: In Flickr</vt:lpstr>
      <vt:lpstr>1/7 Folksonomy vs Taxonomy</vt:lpstr>
      <vt:lpstr>2/7 Limitations</vt:lpstr>
      <vt:lpstr>2/7 Limitations</vt:lpstr>
      <vt:lpstr>3/7 Ambiguity</vt:lpstr>
      <vt:lpstr>4/7 Spaces, Multiple Words</vt:lpstr>
      <vt:lpstr>5/7 Synonyms</vt:lpstr>
      <vt:lpstr>6/7 Browsing vs. Finding</vt:lpstr>
      <vt:lpstr>7/7 Desire Lines</vt:lpstr>
      <vt:lpstr>7/7 Desire Lines</vt:lpstr>
      <vt:lpstr>1/7 Folksonomy</vt:lpstr>
      <vt:lpstr>7/7 Desire Lines</vt:lpstr>
      <vt:lpstr>1/7 Folksonomy vs Taxonomy</vt:lpstr>
      <vt:lpstr>7/7 Desire Lines</vt:lpstr>
      <vt:lpstr>Outline</vt:lpstr>
      <vt:lpstr>Why Folksonomies Work</vt:lpstr>
      <vt:lpstr>1/4 Barriers to Entry, Cognitive Costs</vt:lpstr>
      <vt:lpstr>2/4 Feedback and Asymmetric Communication</vt:lpstr>
      <vt:lpstr>3/4 Individual and Community Aspects</vt:lpstr>
      <vt:lpstr>3/4 Individual and Community Aspects</vt:lpstr>
      <vt:lpstr>4/4 Unanticipated Uses</vt:lpstr>
      <vt:lpstr>4/4 Unanticipated Uses</vt:lpstr>
      <vt:lpstr>4/4 Unanticipated Uses</vt:lpstr>
      <vt:lpstr>4/4 Unanticipated Uses</vt:lpstr>
      <vt:lpstr>Outline</vt:lpstr>
      <vt:lpstr>Areas For Further Research</vt:lpstr>
      <vt:lpstr>Conclusion: Folksonomy</vt:lpstr>
      <vt:lpstr>Conclusion: Benefits</vt:lpstr>
      <vt:lpstr>Conclusion: Limitations</vt:lpstr>
      <vt:lpstr>Conclusion</vt:lpstr>
      <vt:lpstr>Thank You!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Vi-DIFF: Understanding Web Pages Changes</dc:title>
  <dc:creator>jun</dc:creator>
  <cp:lastModifiedBy>Jun</cp:lastModifiedBy>
  <cp:revision>85</cp:revision>
  <dcterms:created xsi:type="dcterms:W3CDTF">2011-04-27T00:54:06Z</dcterms:created>
  <dcterms:modified xsi:type="dcterms:W3CDTF">2011-06-27T07:46:26Z</dcterms:modified>
</cp:coreProperties>
</file>